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618" r:id="rId3"/>
    <p:sldId id="497" r:id="rId4"/>
    <p:sldId id="534" r:id="rId5"/>
    <p:sldId id="535" r:id="rId6"/>
    <p:sldId id="522" r:id="rId7"/>
    <p:sldId id="473" r:id="rId8"/>
    <p:sldId id="475" r:id="rId9"/>
    <p:sldId id="481" r:id="rId10"/>
    <p:sldId id="530" r:id="rId11"/>
    <p:sldId id="540" r:id="rId12"/>
    <p:sldId id="537" r:id="rId13"/>
    <p:sldId id="542" r:id="rId14"/>
    <p:sldId id="539" r:id="rId15"/>
    <p:sldId id="541" r:id="rId16"/>
    <p:sldId id="543" r:id="rId17"/>
    <p:sldId id="544" r:id="rId18"/>
    <p:sldId id="500" r:id="rId19"/>
    <p:sldId id="532" r:id="rId20"/>
    <p:sldId id="607" r:id="rId21"/>
    <p:sldId id="494" r:id="rId22"/>
    <p:sldId id="605" r:id="rId23"/>
    <p:sldId id="608" r:id="rId24"/>
    <p:sldId id="609" r:id="rId25"/>
    <p:sldId id="610" r:id="rId26"/>
    <p:sldId id="533" r:id="rId27"/>
    <p:sldId id="601" r:id="rId28"/>
    <p:sldId id="602" r:id="rId29"/>
    <p:sldId id="611" r:id="rId30"/>
    <p:sldId id="606" r:id="rId31"/>
    <p:sldId id="614" r:id="rId32"/>
    <p:sldId id="546" r:id="rId33"/>
    <p:sldId id="547" r:id="rId34"/>
    <p:sldId id="548" r:id="rId35"/>
    <p:sldId id="549" r:id="rId36"/>
    <p:sldId id="617" r:id="rId37"/>
    <p:sldId id="616" r:id="rId38"/>
    <p:sldId id="61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08"/>
    <a:srgbClr val="FF0E89"/>
    <a:srgbClr val="16B7FF"/>
    <a:srgbClr val="139AFE"/>
    <a:srgbClr val="1C9A04"/>
    <a:srgbClr val="1C2E79"/>
    <a:srgbClr val="FFD700"/>
    <a:srgbClr val="D68010"/>
    <a:srgbClr val="FFD579"/>
    <a:srgbClr val="EB9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p:restoredTop sz="99720" autoAdjust="0"/>
  </p:normalViewPr>
  <p:slideViewPr>
    <p:cSldViewPr snapToGrid="0" snapToObjects="1">
      <p:cViewPr varScale="1">
        <p:scale>
          <a:sx n="62" d="100"/>
          <a:sy n="62" d="100"/>
        </p:scale>
        <p:origin x="216" y="856"/>
      </p:cViewPr>
      <p:guideLst>
        <p:guide orient="horz" pos="2160"/>
        <p:guide pos="3840"/>
      </p:guideLst>
    </p:cSldViewPr>
  </p:slideViewPr>
  <p:notesTextViewPr>
    <p:cViewPr>
      <p:scale>
        <a:sx n="1" d="1"/>
        <a:sy n="1" d="1"/>
      </p:scale>
      <p:origin x="0" y="0"/>
    </p:cViewPr>
  </p:notesTextViewPr>
  <p:sorterViewPr>
    <p:cViewPr varScale="1">
      <p:scale>
        <a:sx n="1" d="1"/>
        <a:sy n="1" d="1"/>
      </p:scale>
      <p:origin x="0" y="-3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mienthibon/Desktop/UTC4.0_Applications_201905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mienthibon/Desktop/UTC4.0_Applications_2019051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r>
              <a:rPr lang="en-US"/>
              <a:t>REGIONAL BALANCE UTC 4.0</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endParaRPr lang="en-KE"/>
        </a:p>
      </c:txPr>
    </c:title>
    <c:autoTitleDeleted val="0"/>
    <c:plotArea>
      <c:layout/>
      <c:pieChart>
        <c:varyColors val="1"/>
        <c:ser>
          <c:idx val="0"/>
          <c:order val="0"/>
          <c:tx>
            <c:strRef>
              <c:f>'UTC 4.0 Analysis'!$D$83</c:f>
              <c:strCache>
                <c:ptCount val="1"/>
                <c:pt idx="0">
                  <c:v>Percentage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0BC-C243-9249-9B9198018E7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0BC-C243-9249-9B9198018E7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0BC-C243-9249-9B9198018E7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0BC-C243-9249-9B9198018E71}"/>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0BC-C243-9249-9B9198018E71}"/>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C0BC-C243-9249-9B9198018E71}"/>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K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'UTC 4.0 Analysis'!$B$84:$C$89</c:f>
              <c:strCache>
                <c:ptCount val="6"/>
                <c:pt idx="0">
                  <c:v>Africa</c:v>
                </c:pt>
                <c:pt idx="1">
                  <c:v>Arab States </c:v>
                </c:pt>
                <c:pt idx="2">
                  <c:v>Asia-Pacific </c:v>
                </c:pt>
                <c:pt idx="3">
                  <c:v>Latin American and Caribbean Group</c:v>
                </c:pt>
                <c:pt idx="4">
                  <c:v>North America</c:v>
                </c:pt>
                <c:pt idx="5">
                  <c:v>Europe </c:v>
                </c:pt>
              </c:strCache>
              <c:extLst/>
            </c:strRef>
          </c:cat>
          <c:val>
            <c:numRef>
              <c:f>'UTC 4.0 Analysis'!$D$84:$D$89</c:f>
              <c:numCache>
                <c:formatCode>0%</c:formatCode>
                <c:ptCount val="6"/>
                <c:pt idx="0">
                  <c:v>8.4699999999999998E-2</c:v>
                </c:pt>
                <c:pt idx="1">
                  <c:v>0.08</c:v>
                </c:pt>
                <c:pt idx="2">
                  <c:v>0.32700000000000001</c:v>
                </c:pt>
                <c:pt idx="3">
                  <c:v>0.2</c:v>
                </c:pt>
                <c:pt idx="4">
                  <c:v>0.06</c:v>
                </c:pt>
                <c:pt idx="5">
                  <c:v>0.25</c:v>
                </c:pt>
              </c:numCache>
            </c:numRef>
          </c:val>
          <c:extLst>
            <c:ext xmlns:c16="http://schemas.microsoft.com/office/drawing/2014/chart" uri="{C3380CC4-5D6E-409C-BE32-E72D297353CC}">
              <c16:uniqueId val="{0000000C-C0BC-C243-9249-9B9198018E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legend>
    <c:plotVisOnly val="1"/>
    <c:dispBlanksAs val="gap"/>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fr-FR"/>
              <a:t>Comparative - TCWN Principles Coverage per UTC series (1.0/2.0/3.0/4.0)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KE"/>
        </a:p>
      </c:txPr>
    </c:title>
    <c:autoTitleDeleted val="0"/>
    <c:plotArea>
      <c:layout/>
      <c:lineChart>
        <c:grouping val="standard"/>
        <c:varyColors val="0"/>
        <c:ser>
          <c:idx val="1"/>
          <c:order val="1"/>
          <c:tx>
            <c:strRef>
              <c:f>'UTCs Fig.Comp'!$F$24</c:f>
              <c:strCache>
                <c:ptCount val="1"/>
                <c:pt idx="0">
                  <c:v>% of UTC 1.0</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Fig.Comp'!$F$25:$F$34</c:f>
              <c:numCache>
                <c:formatCode>General</c:formatCode>
                <c:ptCount val="10"/>
                <c:pt idx="0">
                  <c:v>62</c:v>
                </c:pt>
                <c:pt idx="1">
                  <c:v>54</c:v>
                </c:pt>
                <c:pt idx="2">
                  <c:v>42</c:v>
                </c:pt>
                <c:pt idx="3">
                  <c:v>12</c:v>
                </c:pt>
                <c:pt idx="4">
                  <c:v>19</c:v>
                </c:pt>
                <c:pt idx="5">
                  <c:v>38</c:v>
                </c:pt>
                <c:pt idx="6">
                  <c:v>38</c:v>
                </c:pt>
                <c:pt idx="7">
                  <c:v>46</c:v>
                </c:pt>
                <c:pt idx="8">
                  <c:v>42</c:v>
                </c:pt>
                <c:pt idx="9">
                  <c:v>23</c:v>
                </c:pt>
              </c:numCache>
            </c:numRef>
          </c:val>
          <c:smooth val="0"/>
          <c:extLst>
            <c:ext xmlns:c16="http://schemas.microsoft.com/office/drawing/2014/chart" uri="{C3380CC4-5D6E-409C-BE32-E72D297353CC}">
              <c16:uniqueId val="{00000000-AB59-AB40-AE3C-E1EC247047DB}"/>
            </c:ext>
          </c:extLst>
        </c:ser>
        <c:ser>
          <c:idx val="3"/>
          <c:order val="3"/>
          <c:tx>
            <c:strRef>
              <c:f>'UTCs Fig.Comp'!$H$24</c:f>
              <c:strCache>
                <c:ptCount val="1"/>
                <c:pt idx="0">
                  <c:v>% of UTC 2.0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Fig.Comp'!$H$25:$H$34</c:f>
              <c:numCache>
                <c:formatCode>General</c:formatCode>
                <c:ptCount val="10"/>
                <c:pt idx="0">
                  <c:v>79</c:v>
                </c:pt>
                <c:pt idx="1">
                  <c:v>32</c:v>
                </c:pt>
                <c:pt idx="2">
                  <c:v>40</c:v>
                </c:pt>
                <c:pt idx="3">
                  <c:v>23</c:v>
                </c:pt>
                <c:pt idx="4">
                  <c:v>19</c:v>
                </c:pt>
                <c:pt idx="5">
                  <c:v>18</c:v>
                </c:pt>
                <c:pt idx="6">
                  <c:v>16</c:v>
                </c:pt>
                <c:pt idx="7">
                  <c:v>27</c:v>
                </c:pt>
                <c:pt idx="8">
                  <c:v>31</c:v>
                </c:pt>
                <c:pt idx="9">
                  <c:v>21</c:v>
                </c:pt>
              </c:numCache>
            </c:numRef>
          </c:val>
          <c:smooth val="0"/>
          <c:extLst>
            <c:ext xmlns:c16="http://schemas.microsoft.com/office/drawing/2014/chart" uri="{C3380CC4-5D6E-409C-BE32-E72D297353CC}">
              <c16:uniqueId val="{00000001-AB59-AB40-AE3C-E1EC247047DB}"/>
            </c:ext>
          </c:extLst>
        </c:ser>
        <c:ser>
          <c:idx val="5"/>
          <c:order val="5"/>
          <c:tx>
            <c:strRef>
              <c:f>'UTCs Fig.Comp'!$J$24</c:f>
              <c:strCache>
                <c:ptCount val="1"/>
                <c:pt idx="0">
                  <c:v>% of UTC 3.0</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Fig.Comp'!$J$25:$J$34</c:f>
              <c:numCache>
                <c:formatCode>General</c:formatCode>
                <c:ptCount val="10"/>
                <c:pt idx="0">
                  <c:v>16</c:v>
                </c:pt>
                <c:pt idx="1">
                  <c:v>16</c:v>
                </c:pt>
                <c:pt idx="2">
                  <c:v>16</c:v>
                </c:pt>
                <c:pt idx="3">
                  <c:v>8</c:v>
                </c:pt>
                <c:pt idx="4">
                  <c:v>8</c:v>
                </c:pt>
                <c:pt idx="5">
                  <c:v>25</c:v>
                </c:pt>
                <c:pt idx="6">
                  <c:v>8</c:v>
                </c:pt>
                <c:pt idx="7">
                  <c:v>16</c:v>
                </c:pt>
                <c:pt idx="8">
                  <c:v>33</c:v>
                </c:pt>
                <c:pt idx="9">
                  <c:v>8</c:v>
                </c:pt>
              </c:numCache>
            </c:numRef>
          </c:val>
          <c:smooth val="0"/>
          <c:extLst>
            <c:ext xmlns:c16="http://schemas.microsoft.com/office/drawing/2014/chart" uri="{C3380CC4-5D6E-409C-BE32-E72D297353CC}">
              <c16:uniqueId val="{00000002-AB59-AB40-AE3C-E1EC247047DB}"/>
            </c:ext>
          </c:extLst>
        </c:ser>
        <c:ser>
          <c:idx val="7"/>
          <c:order val="7"/>
          <c:tx>
            <c:strRef>
              <c:f>'UTCs Fig.Comp'!$L$24</c:f>
              <c:strCache>
                <c:ptCount val="1"/>
                <c:pt idx="0">
                  <c:v>% of UTC 4.0</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f>'UTCs Fig.Comp'!$D$25:$D$34</c:f>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f>'UTCs Fig.Comp'!$L$25:$L$34</c:f>
              <c:numCache>
                <c:formatCode>0</c:formatCode>
                <c:ptCount val="10"/>
                <c:pt idx="0">
                  <c:v>72.881355932203391</c:v>
                </c:pt>
                <c:pt idx="1">
                  <c:v>59.322033898305079</c:v>
                </c:pt>
                <c:pt idx="2">
                  <c:v>52.542372881355938</c:v>
                </c:pt>
                <c:pt idx="3">
                  <c:v>54.237288135593218</c:v>
                </c:pt>
                <c:pt idx="4">
                  <c:v>49.152542372881356</c:v>
                </c:pt>
                <c:pt idx="5">
                  <c:v>59.322033898305079</c:v>
                </c:pt>
                <c:pt idx="6">
                  <c:v>55.932203389830505</c:v>
                </c:pt>
                <c:pt idx="7">
                  <c:v>64.406779661016941</c:v>
                </c:pt>
                <c:pt idx="8">
                  <c:v>67.796610169491515</c:v>
                </c:pt>
                <c:pt idx="9">
                  <c:v>69.491525423728817</c:v>
                </c:pt>
              </c:numCache>
            </c:numRef>
          </c:val>
          <c:smooth val="0"/>
          <c:extLst>
            <c:ext xmlns:c16="http://schemas.microsoft.com/office/drawing/2014/chart" uri="{C3380CC4-5D6E-409C-BE32-E72D297353CC}">
              <c16:uniqueId val="{00000003-AB59-AB40-AE3C-E1EC247047DB}"/>
            </c:ext>
          </c:extLst>
        </c:ser>
        <c:dLbls>
          <c:showLegendKey val="0"/>
          <c:showVal val="0"/>
          <c:showCatName val="0"/>
          <c:showSerName val="0"/>
          <c:showPercent val="0"/>
          <c:showBubbleSize val="0"/>
        </c:dLbls>
        <c:smooth val="0"/>
        <c:axId val="656985360"/>
        <c:axId val="656990608"/>
        <c:extLst>
          <c:ext xmlns:c15="http://schemas.microsoft.com/office/drawing/2012/chart" uri="{02D57815-91ED-43cb-92C2-25804820EDAC}">
            <c15:filteredLineSeries>
              <c15:ser>
                <c:idx val="0"/>
                <c:order val="0"/>
                <c:tx>
                  <c:strRef>
                    <c:extLst>
                      <c:ext uri="{02D57815-91ED-43cb-92C2-25804820EDAC}">
                        <c15:formulaRef>
                          <c15:sqref>'UTCs Fig.Comp'!$E$24</c15:sqref>
                        </c15:formulaRef>
                      </c:ext>
                    </c:extLst>
                    <c:strCache>
                      <c:ptCount val="1"/>
                      <c:pt idx="0">
                        <c:v>UTC 1.0</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c:ext uri="{02D57815-91ED-43cb-92C2-25804820EDAC}">
                        <c15:formulaRef>
                          <c15:sqref>'UTCs Fig.Comp'!$E$25:$E$34</c15:sqref>
                        </c15:formulaRef>
                      </c:ext>
                    </c:extLst>
                    <c:numCache>
                      <c:formatCode>General</c:formatCode>
                      <c:ptCount val="10"/>
                      <c:pt idx="0">
                        <c:v>16</c:v>
                      </c:pt>
                      <c:pt idx="1">
                        <c:v>14</c:v>
                      </c:pt>
                      <c:pt idx="2">
                        <c:v>11</c:v>
                      </c:pt>
                      <c:pt idx="3">
                        <c:v>3</c:v>
                      </c:pt>
                      <c:pt idx="4">
                        <c:v>5</c:v>
                      </c:pt>
                      <c:pt idx="5">
                        <c:v>10</c:v>
                      </c:pt>
                      <c:pt idx="6">
                        <c:v>10</c:v>
                      </c:pt>
                      <c:pt idx="7">
                        <c:v>12</c:v>
                      </c:pt>
                      <c:pt idx="8">
                        <c:v>11</c:v>
                      </c:pt>
                      <c:pt idx="9">
                        <c:v>6</c:v>
                      </c:pt>
                    </c:numCache>
                  </c:numRef>
                </c:val>
                <c:smooth val="0"/>
                <c:extLst>
                  <c:ext xmlns:c16="http://schemas.microsoft.com/office/drawing/2014/chart" uri="{C3380CC4-5D6E-409C-BE32-E72D297353CC}">
                    <c16:uniqueId val="{00000004-AB59-AB40-AE3C-E1EC247047D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'UTCs Fig.Comp'!$G$24</c15:sqref>
                        </c15:formulaRef>
                      </c:ext>
                    </c:extLst>
                    <c:strCache>
                      <c:ptCount val="1"/>
                      <c:pt idx="0">
                        <c:v>UTC 2.0</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Fig.Comp'!$G$25:$G$34</c15:sqref>
                        </c15:formulaRef>
                      </c:ext>
                    </c:extLst>
                    <c:numCache>
                      <c:formatCode>General</c:formatCode>
                      <c:ptCount val="10"/>
                      <c:pt idx="0">
                        <c:v>49</c:v>
                      </c:pt>
                      <c:pt idx="1">
                        <c:v>20</c:v>
                      </c:pt>
                      <c:pt idx="2">
                        <c:v>25</c:v>
                      </c:pt>
                      <c:pt idx="3">
                        <c:v>14</c:v>
                      </c:pt>
                      <c:pt idx="4">
                        <c:v>12</c:v>
                      </c:pt>
                      <c:pt idx="5">
                        <c:v>11</c:v>
                      </c:pt>
                      <c:pt idx="6">
                        <c:v>10</c:v>
                      </c:pt>
                      <c:pt idx="7">
                        <c:v>17</c:v>
                      </c:pt>
                      <c:pt idx="8">
                        <c:v>19</c:v>
                      </c:pt>
                      <c:pt idx="9">
                        <c:v>13</c:v>
                      </c:pt>
                    </c:numCache>
                  </c:numRef>
                </c:val>
                <c:smooth val="0"/>
                <c:extLst xmlns:c15="http://schemas.microsoft.com/office/drawing/2012/chart">
                  <c:ext xmlns:c16="http://schemas.microsoft.com/office/drawing/2014/chart" uri="{C3380CC4-5D6E-409C-BE32-E72D297353CC}">
                    <c16:uniqueId val="{00000005-AB59-AB40-AE3C-E1EC247047D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'UTCs Fig.Comp'!$I$24</c15:sqref>
                        </c15:formulaRef>
                      </c:ext>
                    </c:extLst>
                    <c:strCache>
                      <c:ptCount val="1"/>
                      <c:pt idx="0">
                        <c:v>UTC 3.0</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Fig.Comp'!$I$25:$I$34</c15:sqref>
                        </c15:formulaRef>
                      </c:ext>
                    </c:extLst>
                    <c:numCache>
                      <c:formatCode>General</c:formatCode>
                      <c:ptCount val="10"/>
                      <c:pt idx="0">
                        <c:v>2</c:v>
                      </c:pt>
                      <c:pt idx="1">
                        <c:v>2</c:v>
                      </c:pt>
                      <c:pt idx="2">
                        <c:v>2</c:v>
                      </c:pt>
                      <c:pt idx="3">
                        <c:v>1</c:v>
                      </c:pt>
                      <c:pt idx="4">
                        <c:v>1</c:v>
                      </c:pt>
                      <c:pt idx="5">
                        <c:v>3</c:v>
                      </c:pt>
                      <c:pt idx="6">
                        <c:v>1</c:v>
                      </c:pt>
                      <c:pt idx="7">
                        <c:v>2</c:v>
                      </c:pt>
                      <c:pt idx="8">
                        <c:v>4</c:v>
                      </c:pt>
                      <c:pt idx="9">
                        <c:v>1</c:v>
                      </c:pt>
                    </c:numCache>
                  </c:numRef>
                </c:val>
                <c:smooth val="0"/>
                <c:extLst xmlns:c15="http://schemas.microsoft.com/office/drawing/2012/chart">
                  <c:ext xmlns:c16="http://schemas.microsoft.com/office/drawing/2014/chart" uri="{C3380CC4-5D6E-409C-BE32-E72D297353CC}">
                    <c16:uniqueId val="{00000006-AB59-AB40-AE3C-E1EC247047D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'UTCs Fig.Comp'!$K$24</c15:sqref>
                        </c15:formulaRef>
                      </c:ext>
                    </c:extLst>
                    <c:strCache>
                      <c:ptCount val="1"/>
                      <c:pt idx="0">
                        <c:v>UTC 4.0</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'UTCs Fig.Comp'!$D$25:$D$34</c15:sqref>
                        </c15:formulaRef>
                      </c:ext>
                    </c:extLst>
                    <c:strCache>
                      <c:ptCount val="10"/>
                      <c:pt idx="0">
                        <c:v>1.  Socially inclusive and engaging</c:v>
                      </c:pt>
                      <c:pt idx="1">
                        <c:v>2.  Affordable, accessible and equitable</c:v>
                      </c:pt>
                      <c:pt idx="2">
                        <c:v>3.  Economically vibrant and inclusive</c:v>
                      </c:pt>
                      <c:pt idx="3">
                        <c:v>4.  Collectively managed and democratically governed</c:v>
                      </c:pt>
                      <c:pt idx="4">
                        <c:v>5.  Fostering cohesive territorial development</c:v>
                      </c:pt>
                      <c:pt idx="5">
                        <c:v>6.  Regenerative and resilient</c:v>
                      </c:pt>
                      <c:pt idx="6">
                        <c:v>7.  With shared identities and sense of place</c:v>
                      </c:pt>
                      <c:pt idx="7">
                        <c:v>8.  Well-planned and transit-friendly</c:v>
                      </c:pt>
                      <c:pt idx="8">
                        <c:v>9.  Safe, Healthy and promoting well-being</c:v>
                      </c:pt>
                      <c:pt idx="9">
                        <c:v>10.   Learning and innovative</c:v>
                      </c:pt>
                    </c:strCache>
                  </c:strRef>
                </c:cat>
                <c:val>
                  <c:numRef>
                    <c:extLst xmlns:c15="http://schemas.microsoft.com/office/drawing/2012/chart">
                      <c:ext xmlns:c15="http://schemas.microsoft.com/office/drawing/2012/chart" uri="{02D57815-91ED-43cb-92C2-25804820EDAC}">
                        <c15:formulaRef>
                          <c15:sqref>'UTCs Fig.Comp'!$K$25:$K$34</c15:sqref>
                        </c15:formulaRef>
                      </c:ext>
                    </c:extLst>
                    <c:numCache>
                      <c:formatCode>General</c:formatCode>
                      <c:ptCount val="10"/>
                      <c:pt idx="0">
                        <c:v>43</c:v>
                      </c:pt>
                      <c:pt idx="1">
                        <c:v>35</c:v>
                      </c:pt>
                      <c:pt idx="2">
                        <c:v>31</c:v>
                      </c:pt>
                      <c:pt idx="3">
                        <c:v>32</c:v>
                      </c:pt>
                      <c:pt idx="4">
                        <c:v>29</c:v>
                      </c:pt>
                      <c:pt idx="5">
                        <c:v>35</c:v>
                      </c:pt>
                      <c:pt idx="6">
                        <c:v>33</c:v>
                      </c:pt>
                      <c:pt idx="7">
                        <c:v>38</c:v>
                      </c:pt>
                      <c:pt idx="8">
                        <c:v>40</c:v>
                      </c:pt>
                      <c:pt idx="9">
                        <c:v>41</c:v>
                      </c:pt>
                    </c:numCache>
                  </c:numRef>
                </c:val>
                <c:smooth val="0"/>
                <c:extLst xmlns:c15="http://schemas.microsoft.com/office/drawing/2012/chart">
                  <c:ext xmlns:c16="http://schemas.microsoft.com/office/drawing/2014/chart" uri="{C3380CC4-5D6E-409C-BE32-E72D297353CC}">
                    <c16:uniqueId val="{00000007-AB59-AB40-AE3C-E1EC247047DB}"/>
                  </c:ext>
                </c:extLst>
              </c15:ser>
            </c15:filteredLineSeries>
          </c:ext>
        </c:extLst>
      </c:lineChart>
      <c:catAx>
        <c:axId val="65698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crossAx val="656990608"/>
        <c:crosses val="autoZero"/>
        <c:auto val="1"/>
        <c:lblAlgn val="ctr"/>
        <c:lblOffset val="100"/>
        <c:noMultiLvlLbl val="0"/>
      </c:catAx>
      <c:valAx>
        <c:axId val="65699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crossAx val="65698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KE"/>
        </a:p>
      </c:txPr>
    </c:legend>
    <c:plotVisOnly val="1"/>
    <c:dispBlanksAs val="gap"/>
    <c:showDLblsOverMax val="0"/>
  </c:chart>
  <c:spPr>
    <a:noFill/>
    <a:ln>
      <a:noFill/>
    </a:ln>
    <a:effectLst/>
  </c:spPr>
  <c:txPr>
    <a:bodyPr/>
    <a:lstStyle/>
    <a:p>
      <a:pPr>
        <a:defRPr>
          <a:solidFill>
            <a:schemeClr val="tx1"/>
          </a:solidFill>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D56BE-AB13-E647-B684-DBB385305A75}" type="doc">
      <dgm:prSet loTypeId="urn:microsoft.com/office/officeart/2005/8/layout/vList2" loCatId="" qsTypeId="urn:microsoft.com/office/officeart/2005/8/quickstyle/simple4" qsCatId="simple" csTypeId="urn:microsoft.com/office/officeart/2005/8/colors/accent5_2" csCatId="accent5" phldr="1"/>
      <dgm:spPr/>
      <dgm:t>
        <a:bodyPr/>
        <a:lstStyle/>
        <a:p>
          <a:endParaRPr lang="en-US"/>
        </a:p>
      </dgm:t>
    </dgm:pt>
    <dgm:pt modelId="{99418F22-8D15-844E-971D-235C0EE9C8D1}">
      <dgm:prSet phldrT="[Text]"/>
      <dgm:spPr/>
      <dgm:t>
        <a:bodyPr/>
        <a:lstStyle/>
        <a:p>
          <a:r>
            <a:rPr lang="en-US" b="1"/>
            <a:t>100 Cities Initiative</a:t>
          </a:r>
          <a:endParaRPr lang="en-US" b="1" dirty="0"/>
        </a:p>
      </dgm:t>
    </dgm:pt>
    <dgm:pt modelId="{F9AE2847-B00A-A94A-95D1-392F59497CC4}" type="parTrans" cxnId="{10EFCCCB-9445-4A4D-BB92-8FFBDA082CF4}">
      <dgm:prSet/>
      <dgm:spPr/>
      <dgm:t>
        <a:bodyPr/>
        <a:lstStyle/>
        <a:p>
          <a:endParaRPr lang="en-US" b="1">
            <a:solidFill>
              <a:schemeClr val="tx1"/>
            </a:solidFill>
          </a:endParaRPr>
        </a:p>
      </dgm:t>
    </dgm:pt>
    <dgm:pt modelId="{C7E476F6-74EF-9B47-A148-4734F92303A3}" type="sibTrans" cxnId="{10EFCCCB-9445-4A4D-BB92-8FFBDA082CF4}">
      <dgm:prSet/>
      <dgm:spPr/>
      <dgm:t>
        <a:bodyPr/>
        <a:lstStyle/>
        <a:p>
          <a:endParaRPr lang="en-US" b="1">
            <a:solidFill>
              <a:schemeClr val="tx1"/>
            </a:solidFill>
          </a:endParaRPr>
        </a:p>
      </dgm:t>
    </dgm:pt>
    <dgm:pt modelId="{A671232C-02E3-D741-852C-6DEF5AC9B174}">
      <dgm:prSet phldrT="[Text]"/>
      <dgm:spPr/>
      <dgm:t>
        <a:bodyPr/>
        <a:lstStyle/>
        <a:p>
          <a:r>
            <a:rPr lang="en-US" b="1"/>
            <a:t>Tools and methods</a:t>
          </a:r>
          <a:endParaRPr lang="en-US" b="1" dirty="0"/>
        </a:p>
      </dgm:t>
    </dgm:pt>
    <dgm:pt modelId="{8FD3F489-7B24-C847-8202-F7DB4C10DCA5}" type="parTrans" cxnId="{5127A97C-D0EA-3446-85C7-EEDE8E77E9AE}">
      <dgm:prSet/>
      <dgm:spPr/>
      <dgm:t>
        <a:bodyPr/>
        <a:lstStyle/>
        <a:p>
          <a:endParaRPr lang="en-US" b="1">
            <a:solidFill>
              <a:schemeClr val="tx1"/>
            </a:solidFill>
          </a:endParaRPr>
        </a:p>
      </dgm:t>
    </dgm:pt>
    <dgm:pt modelId="{6CE17A89-0509-9A4B-9615-A61510E005BF}" type="sibTrans" cxnId="{5127A97C-D0EA-3446-85C7-EEDE8E77E9AE}">
      <dgm:prSet/>
      <dgm:spPr/>
      <dgm:t>
        <a:bodyPr/>
        <a:lstStyle/>
        <a:p>
          <a:endParaRPr lang="en-US" b="1">
            <a:solidFill>
              <a:schemeClr val="tx1"/>
            </a:solidFill>
          </a:endParaRPr>
        </a:p>
      </dgm:t>
    </dgm:pt>
    <dgm:pt modelId="{69B461A8-0CA3-EB48-ADF2-B75C6B98331F}">
      <dgm:prSet phldrT="[Text]"/>
      <dgm:spPr/>
      <dgm:t>
        <a:bodyPr/>
        <a:lstStyle/>
        <a:p>
          <a:r>
            <a:rPr lang="en-US" b="1" dirty="0"/>
            <a:t>Business Award</a:t>
          </a:r>
        </a:p>
      </dgm:t>
    </dgm:pt>
    <dgm:pt modelId="{5EEA08CB-0030-D647-AD32-233699E84831}" type="parTrans" cxnId="{F7608BC6-EAF9-184B-8753-7156CE9BDF47}">
      <dgm:prSet/>
      <dgm:spPr/>
      <dgm:t>
        <a:bodyPr/>
        <a:lstStyle/>
        <a:p>
          <a:endParaRPr lang="en-US" b="1">
            <a:solidFill>
              <a:schemeClr val="tx1"/>
            </a:solidFill>
          </a:endParaRPr>
        </a:p>
      </dgm:t>
    </dgm:pt>
    <dgm:pt modelId="{8F157A31-E4F2-DF40-9172-8D13ABE950D3}" type="sibTrans" cxnId="{F7608BC6-EAF9-184B-8753-7156CE9BDF47}">
      <dgm:prSet/>
      <dgm:spPr/>
      <dgm:t>
        <a:bodyPr/>
        <a:lstStyle/>
        <a:p>
          <a:endParaRPr lang="en-US" b="1">
            <a:solidFill>
              <a:schemeClr val="tx1"/>
            </a:solidFill>
          </a:endParaRPr>
        </a:p>
      </dgm:t>
    </dgm:pt>
    <dgm:pt modelId="{9B760FB9-3B34-2849-86E4-21CC1ECA11FE}">
      <dgm:prSet phldrT="[Text]"/>
      <dgm:spPr/>
      <dgm:t>
        <a:bodyPr/>
        <a:lstStyle/>
        <a:p>
          <a:r>
            <a:rPr lang="en-US" b="1" dirty="0"/>
            <a:t>Good policies and enabling legislations</a:t>
          </a:r>
        </a:p>
      </dgm:t>
    </dgm:pt>
    <dgm:pt modelId="{0C30BE83-8A8D-C241-A9E3-CBEF4FD3979B}" type="parTrans" cxnId="{613124F3-BA6A-5544-AAF5-68EF9E512396}">
      <dgm:prSet/>
      <dgm:spPr/>
      <dgm:t>
        <a:bodyPr/>
        <a:lstStyle/>
        <a:p>
          <a:endParaRPr lang="en-US" b="1">
            <a:solidFill>
              <a:schemeClr val="tx1"/>
            </a:solidFill>
          </a:endParaRPr>
        </a:p>
      </dgm:t>
    </dgm:pt>
    <dgm:pt modelId="{DFB51019-F8C8-1A4D-9006-4AD2AAD98AB4}" type="sibTrans" cxnId="{613124F3-BA6A-5544-AAF5-68EF9E512396}">
      <dgm:prSet/>
      <dgm:spPr/>
      <dgm:t>
        <a:bodyPr/>
        <a:lstStyle/>
        <a:p>
          <a:endParaRPr lang="en-US" b="1">
            <a:solidFill>
              <a:schemeClr val="tx1"/>
            </a:solidFill>
          </a:endParaRPr>
        </a:p>
      </dgm:t>
    </dgm:pt>
    <dgm:pt modelId="{5C7D6C9D-C8F1-6347-8523-763D646C2A9C}" type="pres">
      <dgm:prSet presAssocID="{CAFD56BE-AB13-E647-B684-DBB385305A75}" presName="linear" presStyleCnt="0">
        <dgm:presLayoutVars>
          <dgm:animLvl val="lvl"/>
          <dgm:resizeHandles val="exact"/>
        </dgm:presLayoutVars>
      </dgm:prSet>
      <dgm:spPr/>
    </dgm:pt>
    <dgm:pt modelId="{43551D53-1AA1-7743-A12E-9DD06C11DF57}" type="pres">
      <dgm:prSet presAssocID="{99418F22-8D15-844E-971D-235C0EE9C8D1}" presName="parentText" presStyleLbl="node1" presStyleIdx="0" presStyleCnt="4" custLinFactY="-72840" custLinFactNeighborY="-100000">
        <dgm:presLayoutVars>
          <dgm:chMax val="0"/>
          <dgm:bulletEnabled val="1"/>
        </dgm:presLayoutVars>
      </dgm:prSet>
      <dgm:spPr/>
    </dgm:pt>
    <dgm:pt modelId="{A0710138-F3D0-4D43-8995-A2FC61C18F44}" type="pres">
      <dgm:prSet presAssocID="{C7E476F6-74EF-9B47-A148-4734F92303A3}" presName="spacer" presStyleCnt="0"/>
      <dgm:spPr/>
    </dgm:pt>
    <dgm:pt modelId="{16A266D3-ABB9-0949-BF82-10FDE24536A9}" type="pres">
      <dgm:prSet presAssocID="{9B760FB9-3B34-2849-86E4-21CC1ECA11FE}" presName="parentText" presStyleLbl="node1" presStyleIdx="1" presStyleCnt="4" custLinFactY="-83276" custLinFactNeighborY="-100000">
        <dgm:presLayoutVars>
          <dgm:chMax val="0"/>
          <dgm:bulletEnabled val="1"/>
        </dgm:presLayoutVars>
      </dgm:prSet>
      <dgm:spPr/>
    </dgm:pt>
    <dgm:pt modelId="{4F261113-38CA-934E-986C-70FA4372A948}" type="pres">
      <dgm:prSet presAssocID="{DFB51019-F8C8-1A4D-9006-4AD2AAD98AB4}" presName="spacer" presStyleCnt="0"/>
      <dgm:spPr/>
    </dgm:pt>
    <dgm:pt modelId="{49055C93-84C5-3E4E-8B25-CED67681D4A8}" type="pres">
      <dgm:prSet presAssocID="{A671232C-02E3-D741-852C-6DEF5AC9B174}" presName="parentText" presStyleLbl="node1" presStyleIdx="2" presStyleCnt="4" custLinFactY="-91539" custLinFactNeighborY="-100000">
        <dgm:presLayoutVars>
          <dgm:chMax val="0"/>
          <dgm:bulletEnabled val="1"/>
        </dgm:presLayoutVars>
      </dgm:prSet>
      <dgm:spPr/>
    </dgm:pt>
    <dgm:pt modelId="{786AD182-C35F-384A-8438-B08ECB065090}" type="pres">
      <dgm:prSet presAssocID="{6CE17A89-0509-9A4B-9615-A61510E005BF}" presName="spacer" presStyleCnt="0"/>
      <dgm:spPr/>
    </dgm:pt>
    <dgm:pt modelId="{E4CC5F07-D592-7843-8A9E-D243FC38A52A}" type="pres">
      <dgm:prSet presAssocID="{69B461A8-0CA3-EB48-ADF2-B75C6B98331F}" presName="parentText" presStyleLbl="node1" presStyleIdx="3" presStyleCnt="4" custLinFactY="-100000" custLinFactNeighborY="-147126">
        <dgm:presLayoutVars>
          <dgm:chMax val="0"/>
          <dgm:bulletEnabled val="1"/>
        </dgm:presLayoutVars>
      </dgm:prSet>
      <dgm:spPr/>
    </dgm:pt>
  </dgm:ptLst>
  <dgm:cxnLst>
    <dgm:cxn modelId="{2E98CF30-35CD-3147-961E-DCD2549ED4EA}" type="presOf" srcId="{69B461A8-0CA3-EB48-ADF2-B75C6B98331F}" destId="{E4CC5F07-D592-7843-8A9E-D243FC38A52A}" srcOrd="0" destOrd="0" presId="urn:microsoft.com/office/officeart/2005/8/layout/vList2"/>
    <dgm:cxn modelId="{A7705B3A-3873-9C4F-BD1C-93DA4B15262B}" type="presOf" srcId="{9B760FB9-3B34-2849-86E4-21CC1ECA11FE}" destId="{16A266D3-ABB9-0949-BF82-10FDE24536A9}" srcOrd="0" destOrd="0" presId="urn:microsoft.com/office/officeart/2005/8/layout/vList2"/>
    <dgm:cxn modelId="{CB521C4A-2D93-3D44-B704-F3328BA60EE0}" type="presOf" srcId="{CAFD56BE-AB13-E647-B684-DBB385305A75}" destId="{5C7D6C9D-C8F1-6347-8523-763D646C2A9C}" srcOrd="0" destOrd="0" presId="urn:microsoft.com/office/officeart/2005/8/layout/vList2"/>
    <dgm:cxn modelId="{5127A97C-D0EA-3446-85C7-EEDE8E77E9AE}" srcId="{CAFD56BE-AB13-E647-B684-DBB385305A75}" destId="{A671232C-02E3-D741-852C-6DEF5AC9B174}" srcOrd="2" destOrd="0" parTransId="{8FD3F489-7B24-C847-8202-F7DB4C10DCA5}" sibTransId="{6CE17A89-0509-9A4B-9615-A61510E005BF}"/>
    <dgm:cxn modelId="{598BB1B3-09E3-BD4A-87CC-2C74FA728A02}" type="presOf" srcId="{99418F22-8D15-844E-971D-235C0EE9C8D1}" destId="{43551D53-1AA1-7743-A12E-9DD06C11DF57}" srcOrd="0" destOrd="0" presId="urn:microsoft.com/office/officeart/2005/8/layout/vList2"/>
    <dgm:cxn modelId="{F7608BC6-EAF9-184B-8753-7156CE9BDF47}" srcId="{CAFD56BE-AB13-E647-B684-DBB385305A75}" destId="{69B461A8-0CA3-EB48-ADF2-B75C6B98331F}" srcOrd="3" destOrd="0" parTransId="{5EEA08CB-0030-D647-AD32-233699E84831}" sibTransId="{8F157A31-E4F2-DF40-9172-8D13ABE950D3}"/>
    <dgm:cxn modelId="{10EFCCCB-9445-4A4D-BB92-8FFBDA082CF4}" srcId="{CAFD56BE-AB13-E647-B684-DBB385305A75}" destId="{99418F22-8D15-844E-971D-235C0EE9C8D1}" srcOrd="0" destOrd="0" parTransId="{F9AE2847-B00A-A94A-95D1-392F59497CC4}" sibTransId="{C7E476F6-74EF-9B47-A148-4734F92303A3}"/>
    <dgm:cxn modelId="{6E34B7DD-6B03-1244-B4A1-9048DD166D23}" type="presOf" srcId="{A671232C-02E3-D741-852C-6DEF5AC9B174}" destId="{49055C93-84C5-3E4E-8B25-CED67681D4A8}" srcOrd="0" destOrd="0" presId="urn:microsoft.com/office/officeart/2005/8/layout/vList2"/>
    <dgm:cxn modelId="{613124F3-BA6A-5544-AAF5-68EF9E512396}" srcId="{CAFD56BE-AB13-E647-B684-DBB385305A75}" destId="{9B760FB9-3B34-2849-86E4-21CC1ECA11FE}" srcOrd="1" destOrd="0" parTransId="{0C30BE83-8A8D-C241-A9E3-CBEF4FD3979B}" sibTransId="{DFB51019-F8C8-1A4D-9006-4AD2AAD98AB4}"/>
    <dgm:cxn modelId="{E907EDE1-E82B-804F-88B6-A0992134DAB4}" type="presParOf" srcId="{5C7D6C9D-C8F1-6347-8523-763D646C2A9C}" destId="{43551D53-1AA1-7743-A12E-9DD06C11DF57}" srcOrd="0" destOrd="0" presId="urn:microsoft.com/office/officeart/2005/8/layout/vList2"/>
    <dgm:cxn modelId="{BD710420-03AB-E541-BAC6-985BEC0C8174}" type="presParOf" srcId="{5C7D6C9D-C8F1-6347-8523-763D646C2A9C}" destId="{A0710138-F3D0-4D43-8995-A2FC61C18F44}" srcOrd="1" destOrd="0" presId="urn:microsoft.com/office/officeart/2005/8/layout/vList2"/>
    <dgm:cxn modelId="{4DE5F5A5-8745-0942-A505-EBC5E289284F}" type="presParOf" srcId="{5C7D6C9D-C8F1-6347-8523-763D646C2A9C}" destId="{16A266D3-ABB9-0949-BF82-10FDE24536A9}" srcOrd="2" destOrd="0" presId="urn:microsoft.com/office/officeart/2005/8/layout/vList2"/>
    <dgm:cxn modelId="{C10E1C32-3F9C-D247-AA26-8568BC7481E7}" type="presParOf" srcId="{5C7D6C9D-C8F1-6347-8523-763D646C2A9C}" destId="{4F261113-38CA-934E-986C-70FA4372A948}" srcOrd="3" destOrd="0" presId="urn:microsoft.com/office/officeart/2005/8/layout/vList2"/>
    <dgm:cxn modelId="{C2807562-21A1-E24F-9952-E6B4EF23B8A7}" type="presParOf" srcId="{5C7D6C9D-C8F1-6347-8523-763D646C2A9C}" destId="{49055C93-84C5-3E4E-8B25-CED67681D4A8}" srcOrd="4" destOrd="0" presId="urn:microsoft.com/office/officeart/2005/8/layout/vList2"/>
    <dgm:cxn modelId="{DB660B2B-410D-C541-BE5E-8439ABA3DBDB}" type="presParOf" srcId="{5C7D6C9D-C8F1-6347-8523-763D646C2A9C}" destId="{786AD182-C35F-384A-8438-B08ECB065090}" srcOrd="5" destOrd="0" presId="urn:microsoft.com/office/officeart/2005/8/layout/vList2"/>
    <dgm:cxn modelId="{B06C2B9F-C08F-434D-895B-7771C2212584}" type="presParOf" srcId="{5C7D6C9D-C8F1-6347-8523-763D646C2A9C}" destId="{E4CC5F07-D592-7843-8A9E-D243FC38A52A}"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FD22CC4-362B-BC4D-830D-23B9D96BB0D2}" type="pres">
      <dgm:prSet presAssocID="{93BDCEB2-295A-D543-AA77-816B2854ADA4}" presName="diagram" presStyleCnt="0">
        <dgm:presLayoutVars>
          <dgm:dir/>
          <dgm:resizeHandles val="exact"/>
        </dgm:presLayoutVars>
      </dgm:prSet>
      <dgm:spPr/>
    </dgm:pt>
  </dgm:ptLst>
  <dgm:cxnLst>
    <dgm:cxn modelId="{9BA96567-36BC-6E41-AAC6-A23A1B2EE7CE}" type="presOf" srcId="{93BDCEB2-295A-D543-AA77-816B2854ADA4}" destId="{EFD22CC4-362B-BC4D-830D-23B9D96BB0D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FD22CC4-362B-BC4D-830D-23B9D96BB0D2}" type="pres">
      <dgm:prSet presAssocID="{93BDCEB2-295A-D543-AA77-816B2854ADA4}" presName="diagram" presStyleCnt="0">
        <dgm:presLayoutVars>
          <dgm:dir/>
          <dgm:resizeHandles val="exact"/>
        </dgm:presLayoutVars>
      </dgm:prSet>
      <dgm:spPr/>
    </dgm:pt>
  </dgm:ptLst>
  <dgm:cxnLst>
    <dgm:cxn modelId="{9BA96567-36BC-6E41-AAC6-A23A1B2EE7CE}" type="presOf" srcId="{93BDCEB2-295A-D543-AA77-816B2854ADA4}" destId="{EFD22CC4-362B-BC4D-830D-23B9D96BB0D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5AD94-6994-694A-AB17-7D605B84EF00}"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395574BA-FE44-1C4D-AFB2-7D6CE09C8998}">
      <dgm:prSet custT="1"/>
      <dgm:spPr/>
      <dgm:t>
        <a:bodyPr/>
        <a:lstStyle/>
        <a:p>
          <a:r>
            <a:rPr lang="en-GB" sz="1600" dirty="0"/>
            <a:t>SDG Acceleration	</a:t>
          </a:r>
          <a:endParaRPr lang="en-KE" sz="1600" dirty="0"/>
        </a:p>
      </dgm:t>
    </dgm:pt>
    <dgm:pt modelId="{80EB7C5F-2ECD-704B-8803-0160DD57EAE4}" type="parTrans" cxnId="{0B61E691-D791-8E49-AB22-EBE77069C4ED}">
      <dgm:prSet/>
      <dgm:spPr/>
      <dgm:t>
        <a:bodyPr/>
        <a:lstStyle/>
        <a:p>
          <a:endParaRPr lang="en-GB" sz="1200"/>
        </a:p>
      </dgm:t>
    </dgm:pt>
    <dgm:pt modelId="{A3CC4BDB-E3F6-E941-ACF3-80039D560AFF}" type="sibTrans" cxnId="{0B61E691-D791-8E49-AB22-EBE77069C4ED}">
      <dgm:prSet/>
      <dgm:spPr/>
      <dgm:t>
        <a:bodyPr/>
        <a:lstStyle/>
        <a:p>
          <a:endParaRPr lang="en-GB" sz="1200"/>
        </a:p>
      </dgm:t>
    </dgm:pt>
    <dgm:pt modelId="{77D91E1C-3302-0145-B748-4FF74FEB192B}">
      <dgm:prSet custT="1"/>
      <dgm:spPr/>
      <dgm:t>
        <a:bodyPr/>
        <a:lstStyle/>
        <a:p>
          <a:r>
            <a:rPr lang="en-GB" sz="1600" b="1" i="0" dirty="0"/>
            <a:t>SDG Cities Global Initiative </a:t>
          </a:r>
          <a:endParaRPr lang="en-KE" sz="1600" i="0" dirty="0"/>
        </a:p>
      </dgm:t>
    </dgm:pt>
    <dgm:pt modelId="{A961F89A-D16B-5C47-BF69-80543B7EA0E9}" type="parTrans" cxnId="{427D1DA2-1634-4346-9F6D-7052601B1B64}">
      <dgm:prSet/>
      <dgm:spPr/>
      <dgm:t>
        <a:bodyPr/>
        <a:lstStyle/>
        <a:p>
          <a:endParaRPr lang="en-GB" sz="1200"/>
        </a:p>
      </dgm:t>
    </dgm:pt>
    <dgm:pt modelId="{69568C9E-D4AD-8047-A0BF-3C01254B9457}" type="sibTrans" cxnId="{427D1DA2-1634-4346-9F6D-7052601B1B64}">
      <dgm:prSet/>
      <dgm:spPr/>
      <dgm:t>
        <a:bodyPr/>
        <a:lstStyle/>
        <a:p>
          <a:endParaRPr lang="en-GB" sz="1200"/>
        </a:p>
      </dgm:t>
    </dgm:pt>
    <dgm:pt modelId="{88980442-A984-0943-AD98-382BAEF85158}">
      <dgm:prSet custT="1"/>
      <dgm:spPr/>
      <dgm:t>
        <a:bodyPr/>
        <a:lstStyle/>
        <a:p>
          <a:r>
            <a:rPr lang="en-GB" sz="1600"/>
            <a:t>Digital Transformation</a:t>
          </a:r>
          <a:endParaRPr lang="en-KE" sz="1600"/>
        </a:p>
      </dgm:t>
    </dgm:pt>
    <dgm:pt modelId="{35B056A7-7317-2740-9787-44C4C39741A9}" type="parTrans" cxnId="{E32AB96A-99A2-3943-8BE5-18084E7B836E}">
      <dgm:prSet/>
      <dgm:spPr/>
      <dgm:t>
        <a:bodyPr/>
        <a:lstStyle/>
        <a:p>
          <a:endParaRPr lang="en-GB" sz="1200"/>
        </a:p>
      </dgm:t>
    </dgm:pt>
    <dgm:pt modelId="{148BAAE6-BDB6-A340-A3E3-52E91F967D91}" type="sibTrans" cxnId="{E32AB96A-99A2-3943-8BE5-18084E7B836E}">
      <dgm:prSet/>
      <dgm:spPr/>
      <dgm:t>
        <a:bodyPr/>
        <a:lstStyle/>
        <a:p>
          <a:endParaRPr lang="en-GB" sz="1200"/>
        </a:p>
      </dgm:t>
    </dgm:pt>
    <dgm:pt modelId="{AB50FA50-6872-4243-9C67-6202CA3F7FCD}">
      <dgm:prSet custT="1"/>
      <dgm:spPr/>
      <dgm:t>
        <a:bodyPr/>
        <a:lstStyle/>
        <a:p>
          <a:r>
            <a:rPr lang="en-GB" sz="1600" b="1" i="0" dirty="0"/>
            <a:t>People </a:t>
          </a:r>
          <a:r>
            <a:rPr lang="en-GB" sz="1600" b="1" i="0" dirty="0" err="1"/>
            <a:t>Centered</a:t>
          </a:r>
          <a:r>
            <a:rPr lang="en-GB" sz="1600" b="1" i="0" dirty="0"/>
            <a:t> Smart Cities</a:t>
          </a:r>
          <a:endParaRPr lang="en-KE" sz="1600" i="0" dirty="0"/>
        </a:p>
      </dgm:t>
    </dgm:pt>
    <dgm:pt modelId="{ADEF9EF0-EF96-334E-A17E-D94E68ED1BE3}" type="parTrans" cxnId="{B2905F0B-F1AD-D548-A741-2FF1BF4FCC66}">
      <dgm:prSet/>
      <dgm:spPr/>
      <dgm:t>
        <a:bodyPr/>
        <a:lstStyle/>
        <a:p>
          <a:endParaRPr lang="en-GB" sz="1200"/>
        </a:p>
      </dgm:t>
    </dgm:pt>
    <dgm:pt modelId="{8A12A0C7-36AC-F843-ADE0-96889DFD5D76}" type="sibTrans" cxnId="{B2905F0B-F1AD-D548-A741-2FF1BF4FCC66}">
      <dgm:prSet/>
      <dgm:spPr/>
      <dgm:t>
        <a:bodyPr/>
        <a:lstStyle/>
        <a:p>
          <a:endParaRPr lang="en-GB" sz="1200"/>
        </a:p>
      </dgm:t>
    </dgm:pt>
    <dgm:pt modelId="{CFF36D02-7D11-9F4D-B371-9B3F3647F5EF}">
      <dgm:prSet custT="1"/>
      <dgm:spPr/>
      <dgm:t>
        <a:bodyPr/>
        <a:lstStyle/>
        <a:p>
          <a:r>
            <a:rPr lang="en-GB" sz="1600" dirty="0"/>
            <a:t>Inequality </a:t>
          </a:r>
          <a:endParaRPr lang="en-KE" sz="1600" dirty="0"/>
        </a:p>
      </dgm:t>
    </dgm:pt>
    <dgm:pt modelId="{42AE1449-D4AA-D944-AAE9-557C40A7124E}" type="parTrans" cxnId="{D113C28B-8050-F14E-9DB3-72FFE8BC0594}">
      <dgm:prSet/>
      <dgm:spPr/>
      <dgm:t>
        <a:bodyPr/>
        <a:lstStyle/>
        <a:p>
          <a:endParaRPr lang="en-GB" sz="1200"/>
        </a:p>
      </dgm:t>
    </dgm:pt>
    <dgm:pt modelId="{9B93D01A-1FF1-654A-897D-1B92CE703A01}" type="sibTrans" cxnId="{D113C28B-8050-F14E-9DB3-72FFE8BC0594}">
      <dgm:prSet/>
      <dgm:spPr/>
      <dgm:t>
        <a:bodyPr/>
        <a:lstStyle/>
        <a:p>
          <a:endParaRPr lang="en-GB" sz="1200"/>
        </a:p>
      </dgm:t>
    </dgm:pt>
    <dgm:pt modelId="{3CC1C590-C3F5-EC46-9301-89B86A80D625}">
      <dgm:prSet custT="1"/>
      <dgm:spPr/>
      <dgm:t>
        <a:bodyPr/>
        <a:lstStyle/>
        <a:p>
          <a:r>
            <a:rPr lang="en-GB" sz="1600" b="1" i="0"/>
            <a:t>Inclusive Vibrant Neighbourhoods and Communities </a:t>
          </a:r>
          <a:endParaRPr lang="en-KE" sz="1600" i="0"/>
        </a:p>
      </dgm:t>
    </dgm:pt>
    <dgm:pt modelId="{471E597F-E945-3840-8FCB-8E1BDE0E914E}" type="parTrans" cxnId="{6F5ADF04-224D-524B-8C89-EB2B749366BA}">
      <dgm:prSet/>
      <dgm:spPr/>
      <dgm:t>
        <a:bodyPr/>
        <a:lstStyle/>
        <a:p>
          <a:endParaRPr lang="en-GB" sz="1200"/>
        </a:p>
      </dgm:t>
    </dgm:pt>
    <dgm:pt modelId="{F7CFC421-0457-A241-B738-F98A14BD716B}" type="sibTrans" cxnId="{6F5ADF04-224D-524B-8C89-EB2B749366BA}">
      <dgm:prSet/>
      <dgm:spPr/>
      <dgm:t>
        <a:bodyPr/>
        <a:lstStyle/>
        <a:p>
          <a:endParaRPr lang="en-GB" sz="1200"/>
        </a:p>
      </dgm:t>
    </dgm:pt>
    <dgm:pt modelId="{7028D54E-D668-BB4B-9004-256F11F377E7}">
      <dgm:prSet custT="1"/>
      <dgm:spPr/>
      <dgm:t>
        <a:bodyPr/>
        <a:lstStyle/>
        <a:p>
          <a:r>
            <a:rPr lang="en-GB" sz="1600"/>
            <a:t>Climate Change</a:t>
          </a:r>
          <a:endParaRPr lang="en-KE" sz="1600"/>
        </a:p>
      </dgm:t>
    </dgm:pt>
    <dgm:pt modelId="{0791FD97-A369-A64D-A50A-D5545B82EF3A}" type="parTrans" cxnId="{0DE5DEF7-1B81-3B43-BEFA-F50BCD848787}">
      <dgm:prSet/>
      <dgm:spPr/>
      <dgm:t>
        <a:bodyPr/>
        <a:lstStyle/>
        <a:p>
          <a:endParaRPr lang="en-GB" sz="1200"/>
        </a:p>
      </dgm:t>
    </dgm:pt>
    <dgm:pt modelId="{2933D8AA-30B5-BF41-8ACF-F129000DBAE1}" type="sibTrans" cxnId="{0DE5DEF7-1B81-3B43-BEFA-F50BCD848787}">
      <dgm:prSet/>
      <dgm:spPr/>
      <dgm:t>
        <a:bodyPr/>
        <a:lstStyle/>
        <a:p>
          <a:endParaRPr lang="en-GB" sz="1200"/>
        </a:p>
      </dgm:t>
    </dgm:pt>
    <dgm:pt modelId="{BFE4366A-9DFE-3E49-BAD5-E85478E91363}">
      <dgm:prSet custT="1"/>
      <dgm:spPr/>
      <dgm:t>
        <a:bodyPr/>
        <a:lstStyle/>
        <a:p>
          <a:r>
            <a:rPr lang="en-GB" sz="1600" b="1" i="0"/>
            <a:t>Climate Resilience of the Poor</a:t>
          </a:r>
          <a:endParaRPr lang="en-KE" sz="1600" i="0"/>
        </a:p>
      </dgm:t>
    </dgm:pt>
    <dgm:pt modelId="{78D04421-23C0-0F45-A78F-EC5D76E31928}" type="parTrans" cxnId="{762C4421-6B14-3B43-AA89-F334D0D32647}">
      <dgm:prSet/>
      <dgm:spPr/>
      <dgm:t>
        <a:bodyPr/>
        <a:lstStyle/>
        <a:p>
          <a:endParaRPr lang="en-GB" sz="1200"/>
        </a:p>
      </dgm:t>
    </dgm:pt>
    <dgm:pt modelId="{EAFB9DDC-43F0-2648-A7B1-CC46A3907434}" type="sibTrans" cxnId="{762C4421-6B14-3B43-AA89-F334D0D32647}">
      <dgm:prSet/>
      <dgm:spPr/>
      <dgm:t>
        <a:bodyPr/>
        <a:lstStyle/>
        <a:p>
          <a:endParaRPr lang="en-GB" sz="1200"/>
        </a:p>
      </dgm:t>
    </dgm:pt>
    <dgm:pt modelId="{0F66EF64-6550-B64E-9892-FCDBE551575B}">
      <dgm:prSet custT="1"/>
      <dgm:spPr/>
      <dgm:t>
        <a:bodyPr/>
        <a:lstStyle/>
        <a:p>
          <a:r>
            <a:rPr lang="en-GB" sz="1600"/>
            <a:t>Migration</a:t>
          </a:r>
          <a:endParaRPr lang="en-KE" sz="1600"/>
        </a:p>
      </dgm:t>
    </dgm:pt>
    <dgm:pt modelId="{39D5551E-9344-5F49-B712-835E09FC8817}" type="parTrans" cxnId="{7CD77BE2-FE73-844A-9BA8-323252EFA6ED}">
      <dgm:prSet/>
      <dgm:spPr/>
      <dgm:t>
        <a:bodyPr/>
        <a:lstStyle/>
        <a:p>
          <a:endParaRPr lang="en-GB" sz="1200"/>
        </a:p>
      </dgm:t>
    </dgm:pt>
    <dgm:pt modelId="{0E8EA4FF-9165-7144-AFD8-EEBDAE0BEE71}" type="sibTrans" cxnId="{7CD77BE2-FE73-844A-9BA8-323252EFA6ED}">
      <dgm:prSet/>
      <dgm:spPr/>
      <dgm:t>
        <a:bodyPr/>
        <a:lstStyle/>
        <a:p>
          <a:endParaRPr lang="en-GB" sz="1200"/>
        </a:p>
      </dgm:t>
    </dgm:pt>
    <dgm:pt modelId="{10FFAC64-1020-BC4A-B45A-BF03D64FD883}">
      <dgm:prSet custT="1"/>
      <dgm:spPr/>
      <dgm:t>
        <a:bodyPr/>
        <a:lstStyle/>
        <a:p>
          <a:r>
            <a:rPr lang="en-GB" sz="1600" b="1" i="0"/>
            <a:t>Inclusive Cites – Enhancing the Positive Impacts of Migration </a:t>
          </a:r>
          <a:endParaRPr lang="en-KE" sz="1600" i="0"/>
        </a:p>
      </dgm:t>
    </dgm:pt>
    <dgm:pt modelId="{C737F1D9-33F1-9A4A-96B6-51116869A619}" type="parTrans" cxnId="{4ECE6669-2E1D-5B40-8247-BE07060386D6}">
      <dgm:prSet/>
      <dgm:spPr/>
      <dgm:t>
        <a:bodyPr/>
        <a:lstStyle/>
        <a:p>
          <a:endParaRPr lang="en-GB" sz="1200"/>
        </a:p>
      </dgm:t>
    </dgm:pt>
    <dgm:pt modelId="{295E9AC0-8696-0345-9DE9-F5B511E3C7AC}" type="sibTrans" cxnId="{4ECE6669-2E1D-5B40-8247-BE07060386D6}">
      <dgm:prSet/>
      <dgm:spPr/>
      <dgm:t>
        <a:bodyPr/>
        <a:lstStyle/>
        <a:p>
          <a:endParaRPr lang="en-GB" sz="1200"/>
        </a:p>
      </dgm:t>
    </dgm:pt>
    <dgm:pt modelId="{BBE8F53E-26EE-E846-90F7-F6A5B9338B02}" type="pres">
      <dgm:prSet presAssocID="{F8E5AD94-6994-694A-AB17-7D605B84EF00}" presName="Name0" presStyleCnt="0">
        <dgm:presLayoutVars>
          <dgm:chPref val="3"/>
          <dgm:dir/>
          <dgm:animLvl val="lvl"/>
          <dgm:resizeHandles/>
        </dgm:presLayoutVars>
      </dgm:prSet>
      <dgm:spPr/>
    </dgm:pt>
    <dgm:pt modelId="{35C9A3C2-8895-DD43-ADF0-9C88B1E21803}" type="pres">
      <dgm:prSet presAssocID="{395574BA-FE44-1C4D-AFB2-7D6CE09C8998}" presName="horFlow" presStyleCnt="0"/>
      <dgm:spPr/>
    </dgm:pt>
    <dgm:pt modelId="{93A3542A-2FD3-1A41-919E-41A48A1E5A3E}" type="pres">
      <dgm:prSet presAssocID="{395574BA-FE44-1C4D-AFB2-7D6CE09C8998}" presName="bigChev" presStyleLbl="node1" presStyleIdx="0" presStyleCnt="5" custScaleX="150518"/>
      <dgm:spPr/>
    </dgm:pt>
    <dgm:pt modelId="{1EC81492-CA96-FF47-A5AD-65A3FFB52AC5}" type="pres">
      <dgm:prSet presAssocID="{A961F89A-D16B-5C47-BF69-80543B7EA0E9}" presName="parTrans" presStyleCnt="0"/>
      <dgm:spPr/>
    </dgm:pt>
    <dgm:pt modelId="{DD22D056-8338-1443-8E3F-3B3DDE792570}" type="pres">
      <dgm:prSet presAssocID="{77D91E1C-3302-0145-B748-4FF74FEB192B}" presName="node" presStyleLbl="alignAccFollowNode1" presStyleIdx="0" presStyleCnt="5" custScaleX="313818" custLinFactNeighborX="-17807" custLinFactNeighborY="-3138">
        <dgm:presLayoutVars>
          <dgm:bulletEnabled val="1"/>
        </dgm:presLayoutVars>
      </dgm:prSet>
      <dgm:spPr/>
    </dgm:pt>
    <dgm:pt modelId="{E4B3B7A6-05A2-3648-9070-B13749849CFC}" type="pres">
      <dgm:prSet presAssocID="{395574BA-FE44-1C4D-AFB2-7D6CE09C8998}" presName="vSp" presStyleCnt="0"/>
      <dgm:spPr/>
    </dgm:pt>
    <dgm:pt modelId="{9C3C2FC1-5C1E-AB4D-B208-F0F1F99E2587}" type="pres">
      <dgm:prSet presAssocID="{88980442-A984-0943-AD98-382BAEF85158}" presName="horFlow" presStyleCnt="0"/>
      <dgm:spPr/>
    </dgm:pt>
    <dgm:pt modelId="{CCF8CC8B-6797-D04F-AA02-60E1F951B53D}" type="pres">
      <dgm:prSet presAssocID="{88980442-A984-0943-AD98-382BAEF85158}" presName="bigChev" presStyleLbl="node1" presStyleIdx="1" presStyleCnt="5" custScaleX="150518"/>
      <dgm:spPr/>
    </dgm:pt>
    <dgm:pt modelId="{C3F1FD27-8DCB-694D-9020-2988C02E387A}" type="pres">
      <dgm:prSet presAssocID="{ADEF9EF0-EF96-334E-A17E-D94E68ED1BE3}" presName="parTrans" presStyleCnt="0"/>
      <dgm:spPr/>
    </dgm:pt>
    <dgm:pt modelId="{9CFD0B41-04DE-2846-8E8A-D9BA4B52127E}" type="pres">
      <dgm:prSet presAssocID="{AB50FA50-6872-4243-9C67-6202CA3F7FCD}" presName="node" presStyleLbl="alignAccFollowNode1" presStyleIdx="1" presStyleCnt="5" custScaleX="313818" custLinFactNeighborX="-17807" custLinFactNeighborY="-3138">
        <dgm:presLayoutVars>
          <dgm:bulletEnabled val="1"/>
        </dgm:presLayoutVars>
      </dgm:prSet>
      <dgm:spPr/>
    </dgm:pt>
    <dgm:pt modelId="{27EAEDCC-0BB2-0E43-B467-7D103276FA87}" type="pres">
      <dgm:prSet presAssocID="{88980442-A984-0943-AD98-382BAEF85158}" presName="vSp" presStyleCnt="0"/>
      <dgm:spPr/>
    </dgm:pt>
    <dgm:pt modelId="{626DF3FA-921E-4542-9D52-32B3CCEC7B1C}" type="pres">
      <dgm:prSet presAssocID="{CFF36D02-7D11-9F4D-B371-9B3F3647F5EF}" presName="horFlow" presStyleCnt="0"/>
      <dgm:spPr/>
    </dgm:pt>
    <dgm:pt modelId="{F527DABF-7246-1744-B253-66C05214143F}" type="pres">
      <dgm:prSet presAssocID="{CFF36D02-7D11-9F4D-B371-9B3F3647F5EF}" presName="bigChev" presStyleLbl="node1" presStyleIdx="2" presStyleCnt="5" custScaleX="150518"/>
      <dgm:spPr/>
    </dgm:pt>
    <dgm:pt modelId="{26534814-6117-9243-BBC3-52A929649B19}" type="pres">
      <dgm:prSet presAssocID="{471E597F-E945-3840-8FCB-8E1BDE0E914E}" presName="parTrans" presStyleCnt="0"/>
      <dgm:spPr/>
    </dgm:pt>
    <dgm:pt modelId="{16941A91-44FB-D048-B343-25FEA2A2DDDE}" type="pres">
      <dgm:prSet presAssocID="{3CC1C590-C3F5-EC46-9301-89B86A80D625}" presName="node" presStyleLbl="alignAccFollowNode1" presStyleIdx="2" presStyleCnt="5" custScaleX="313818" custLinFactNeighborX="-17807" custLinFactNeighborY="-3138">
        <dgm:presLayoutVars>
          <dgm:bulletEnabled val="1"/>
        </dgm:presLayoutVars>
      </dgm:prSet>
      <dgm:spPr/>
    </dgm:pt>
    <dgm:pt modelId="{E31FA19B-40D3-D948-B626-C5B9AE1C2C28}" type="pres">
      <dgm:prSet presAssocID="{CFF36D02-7D11-9F4D-B371-9B3F3647F5EF}" presName="vSp" presStyleCnt="0"/>
      <dgm:spPr/>
    </dgm:pt>
    <dgm:pt modelId="{F0E73923-4E46-4B45-AC78-8341E9C08392}" type="pres">
      <dgm:prSet presAssocID="{7028D54E-D668-BB4B-9004-256F11F377E7}" presName="horFlow" presStyleCnt="0"/>
      <dgm:spPr/>
    </dgm:pt>
    <dgm:pt modelId="{3C5D144A-F6CA-3E4B-A185-4CF29B027458}" type="pres">
      <dgm:prSet presAssocID="{7028D54E-D668-BB4B-9004-256F11F377E7}" presName="bigChev" presStyleLbl="node1" presStyleIdx="3" presStyleCnt="5" custScaleX="150518"/>
      <dgm:spPr/>
    </dgm:pt>
    <dgm:pt modelId="{E73D9537-D2EB-7740-A9F2-A7AA046C8A39}" type="pres">
      <dgm:prSet presAssocID="{78D04421-23C0-0F45-A78F-EC5D76E31928}" presName="parTrans" presStyleCnt="0"/>
      <dgm:spPr/>
    </dgm:pt>
    <dgm:pt modelId="{14A3DB6D-4D6C-FA4D-8DE1-CCDF357F0E91}" type="pres">
      <dgm:prSet presAssocID="{BFE4366A-9DFE-3E49-BAD5-E85478E91363}" presName="node" presStyleLbl="alignAccFollowNode1" presStyleIdx="3" presStyleCnt="5" custScaleX="313818" custLinFactNeighborX="-17807" custLinFactNeighborY="-3138">
        <dgm:presLayoutVars>
          <dgm:bulletEnabled val="1"/>
        </dgm:presLayoutVars>
      </dgm:prSet>
      <dgm:spPr/>
    </dgm:pt>
    <dgm:pt modelId="{1E8D58F7-0019-9D48-A3D0-9021CBCFCBC0}" type="pres">
      <dgm:prSet presAssocID="{7028D54E-D668-BB4B-9004-256F11F377E7}" presName="vSp" presStyleCnt="0"/>
      <dgm:spPr/>
    </dgm:pt>
    <dgm:pt modelId="{109ECE01-0E68-684A-AF3E-45BDA22260D6}" type="pres">
      <dgm:prSet presAssocID="{0F66EF64-6550-B64E-9892-FCDBE551575B}" presName="horFlow" presStyleCnt="0"/>
      <dgm:spPr/>
    </dgm:pt>
    <dgm:pt modelId="{FA779C93-EDF7-4843-89EA-701795DC960C}" type="pres">
      <dgm:prSet presAssocID="{0F66EF64-6550-B64E-9892-FCDBE551575B}" presName="bigChev" presStyleLbl="node1" presStyleIdx="4" presStyleCnt="5" custScaleX="150518"/>
      <dgm:spPr/>
    </dgm:pt>
    <dgm:pt modelId="{26E71216-1DFB-C642-AB75-886E43787B99}" type="pres">
      <dgm:prSet presAssocID="{C737F1D9-33F1-9A4A-96B6-51116869A619}" presName="parTrans" presStyleCnt="0"/>
      <dgm:spPr/>
    </dgm:pt>
    <dgm:pt modelId="{970FB728-F2CD-784A-8CF7-C539B8B62B60}" type="pres">
      <dgm:prSet presAssocID="{10FFAC64-1020-BC4A-B45A-BF03D64FD883}" presName="node" presStyleLbl="alignAccFollowNode1" presStyleIdx="4" presStyleCnt="5" custScaleX="313818" custLinFactNeighborX="-17807" custLinFactNeighborY="-3138">
        <dgm:presLayoutVars>
          <dgm:bulletEnabled val="1"/>
        </dgm:presLayoutVars>
      </dgm:prSet>
      <dgm:spPr/>
    </dgm:pt>
  </dgm:ptLst>
  <dgm:cxnLst>
    <dgm:cxn modelId="{6F5ADF04-224D-524B-8C89-EB2B749366BA}" srcId="{CFF36D02-7D11-9F4D-B371-9B3F3647F5EF}" destId="{3CC1C590-C3F5-EC46-9301-89B86A80D625}" srcOrd="0" destOrd="0" parTransId="{471E597F-E945-3840-8FCB-8E1BDE0E914E}" sibTransId="{F7CFC421-0457-A241-B738-F98A14BD716B}"/>
    <dgm:cxn modelId="{CAE1FA07-F1F9-F444-A2DB-9A11087AF4BA}" type="presOf" srcId="{BFE4366A-9DFE-3E49-BAD5-E85478E91363}" destId="{14A3DB6D-4D6C-FA4D-8DE1-CCDF357F0E91}" srcOrd="0" destOrd="0" presId="urn:microsoft.com/office/officeart/2005/8/layout/lProcess3"/>
    <dgm:cxn modelId="{3B267A0A-8FFF-A245-96A4-90BA46C3DD28}" type="presOf" srcId="{CFF36D02-7D11-9F4D-B371-9B3F3647F5EF}" destId="{F527DABF-7246-1744-B253-66C05214143F}" srcOrd="0" destOrd="0" presId="urn:microsoft.com/office/officeart/2005/8/layout/lProcess3"/>
    <dgm:cxn modelId="{B2905F0B-F1AD-D548-A741-2FF1BF4FCC66}" srcId="{88980442-A984-0943-AD98-382BAEF85158}" destId="{AB50FA50-6872-4243-9C67-6202CA3F7FCD}" srcOrd="0" destOrd="0" parTransId="{ADEF9EF0-EF96-334E-A17E-D94E68ED1BE3}" sibTransId="{8A12A0C7-36AC-F843-ADE0-96889DFD5D76}"/>
    <dgm:cxn modelId="{762C4421-6B14-3B43-AA89-F334D0D32647}" srcId="{7028D54E-D668-BB4B-9004-256F11F377E7}" destId="{BFE4366A-9DFE-3E49-BAD5-E85478E91363}" srcOrd="0" destOrd="0" parTransId="{78D04421-23C0-0F45-A78F-EC5D76E31928}" sibTransId="{EAFB9DDC-43F0-2648-A7B1-CC46A3907434}"/>
    <dgm:cxn modelId="{145B083D-0C85-B144-9500-7FF900C692CC}" type="presOf" srcId="{AB50FA50-6872-4243-9C67-6202CA3F7FCD}" destId="{9CFD0B41-04DE-2846-8E8A-D9BA4B52127E}" srcOrd="0" destOrd="0" presId="urn:microsoft.com/office/officeart/2005/8/layout/lProcess3"/>
    <dgm:cxn modelId="{4ECE6669-2E1D-5B40-8247-BE07060386D6}" srcId="{0F66EF64-6550-B64E-9892-FCDBE551575B}" destId="{10FFAC64-1020-BC4A-B45A-BF03D64FD883}" srcOrd="0" destOrd="0" parTransId="{C737F1D9-33F1-9A4A-96B6-51116869A619}" sibTransId="{295E9AC0-8696-0345-9DE9-F5B511E3C7AC}"/>
    <dgm:cxn modelId="{E32AB96A-99A2-3943-8BE5-18084E7B836E}" srcId="{F8E5AD94-6994-694A-AB17-7D605B84EF00}" destId="{88980442-A984-0943-AD98-382BAEF85158}" srcOrd="1" destOrd="0" parTransId="{35B056A7-7317-2740-9787-44C4C39741A9}" sibTransId="{148BAAE6-BDB6-A340-A3E3-52E91F967D91}"/>
    <dgm:cxn modelId="{254D2D6C-1AC3-2345-889C-34151427F442}" type="presOf" srcId="{0F66EF64-6550-B64E-9892-FCDBE551575B}" destId="{FA779C93-EDF7-4843-89EA-701795DC960C}" srcOrd="0" destOrd="0" presId="urn:microsoft.com/office/officeart/2005/8/layout/lProcess3"/>
    <dgm:cxn modelId="{1739467C-2938-6048-B63C-13027CFC0F6D}" type="presOf" srcId="{88980442-A984-0943-AD98-382BAEF85158}" destId="{CCF8CC8B-6797-D04F-AA02-60E1F951B53D}" srcOrd="0" destOrd="0" presId="urn:microsoft.com/office/officeart/2005/8/layout/lProcess3"/>
    <dgm:cxn modelId="{D113C28B-8050-F14E-9DB3-72FFE8BC0594}" srcId="{F8E5AD94-6994-694A-AB17-7D605B84EF00}" destId="{CFF36D02-7D11-9F4D-B371-9B3F3647F5EF}" srcOrd="2" destOrd="0" parTransId="{42AE1449-D4AA-D944-AAE9-557C40A7124E}" sibTransId="{9B93D01A-1FF1-654A-897D-1B92CE703A01}"/>
    <dgm:cxn modelId="{0B61E691-D791-8E49-AB22-EBE77069C4ED}" srcId="{F8E5AD94-6994-694A-AB17-7D605B84EF00}" destId="{395574BA-FE44-1C4D-AFB2-7D6CE09C8998}" srcOrd="0" destOrd="0" parTransId="{80EB7C5F-2ECD-704B-8803-0160DD57EAE4}" sibTransId="{A3CC4BDB-E3F6-E941-ACF3-80039D560AFF}"/>
    <dgm:cxn modelId="{427D1DA2-1634-4346-9F6D-7052601B1B64}" srcId="{395574BA-FE44-1C4D-AFB2-7D6CE09C8998}" destId="{77D91E1C-3302-0145-B748-4FF74FEB192B}" srcOrd="0" destOrd="0" parTransId="{A961F89A-D16B-5C47-BF69-80543B7EA0E9}" sibTransId="{69568C9E-D4AD-8047-A0BF-3C01254B9457}"/>
    <dgm:cxn modelId="{5E025FAB-2767-8647-AE19-FBEDFCC217B2}" type="presOf" srcId="{395574BA-FE44-1C4D-AFB2-7D6CE09C8998}" destId="{93A3542A-2FD3-1A41-919E-41A48A1E5A3E}" srcOrd="0" destOrd="0" presId="urn:microsoft.com/office/officeart/2005/8/layout/lProcess3"/>
    <dgm:cxn modelId="{ECEC02B8-BD92-524C-A3C1-D900D50FA020}" type="presOf" srcId="{3CC1C590-C3F5-EC46-9301-89B86A80D625}" destId="{16941A91-44FB-D048-B343-25FEA2A2DDDE}" srcOrd="0" destOrd="0" presId="urn:microsoft.com/office/officeart/2005/8/layout/lProcess3"/>
    <dgm:cxn modelId="{DACE40C1-8487-5B4C-9004-B8C4F91EB6BD}" type="presOf" srcId="{7028D54E-D668-BB4B-9004-256F11F377E7}" destId="{3C5D144A-F6CA-3E4B-A185-4CF29B027458}" srcOrd="0" destOrd="0" presId="urn:microsoft.com/office/officeart/2005/8/layout/lProcess3"/>
    <dgm:cxn modelId="{21E7B6DD-2A67-4E40-B4A6-8E99B86A3B79}" type="presOf" srcId="{77D91E1C-3302-0145-B748-4FF74FEB192B}" destId="{DD22D056-8338-1443-8E3F-3B3DDE792570}" srcOrd="0" destOrd="0" presId="urn:microsoft.com/office/officeart/2005/8/layout/lProcess3"/>
    <dgm:cxn modelId="{7CD77BE2-FE73-844A-9BA8-323252EFA6ED}" srcId="{F8E5AD94-6994-694A-AB17-7D605B84EF00}" destId="{0F66EF64-6550-B64E-9892-FCDBE551575B}" srcOrd="4" destOrd="0" parTransId="{39D5551E-9344-5F49-B712-835E09FC8817}" sibTransId="{0E8EA4FF-9165-7144-AFD8-EEBDAE0BEE71}"/>
    <dgm:cxn modelId="{253AB0EF-01C6-D643-B184-376DFC82C426}" type="presOf" srcId="{10FFAC64-1020-BC4A-B45A-BF03D64FD883}" destId="{970FB728-F2CD-784A-8CF7-C539B8B62B60}" srcOrd="0" destOrd="0" presId="urn:microsoft.com/office/officeart/2005/8/layout/lProcess3"/>
    <dgm:cxn modelId="{1ED8B1F2-6FC6-F84C-BF44-6413A35B07C3}" type="presOf" srcId="{F8E5AD94-6994-694A-AB17-7D605B84EF00}" destId="{BBE8F53E-26EE-E846-90F7-F6A5B9338B02}" srcOrd="0" destOrd="0" presId="urn:microsoft.com/office/officeart/2005/8/layout/lProcess3"/>
    <dgm:cxn modelId="{0DE5DEF7-1B81-3B43-BEFA-F50BCD848787}" srcId="{F8E5AD94-6994-694A-AB17-7D605B84EF00}" destId="{7028D54E-D668-BB4B-9004-256F11F377E7}" srcOrd="3" destOrd="0" parTransId="{0791FD97-A369-A64D-A50A-D5545B82EF3A}" sibTransId="{2933D8AA-30B5-BF41-8ACF-F129000DBAE1}"/>
    <dgm:cxn modelId="{64D9DCAA-15E2-C143-9C9A-9F2EB2093605}" type="presParOf" srcId="{BBE8F53E-26EE-E846-90F7-F6A5B9338B02}" destId="{35C9A3C2-8895-DD43-ADF0-9C88B1E21803}" srcOrd="0" destOrd="0" presId="urn:microsoft.com/office/officeart/2005/8/layout/lProcess3"/>
    <dgm:cxn modelId="{A939BD87-8DD8-FD42-B483-7E7AD8FC2F58}" type="presParOf" srcId="{35C9A3C2-8895-DD43-ADF0-9C88B1E21803}" destId="{93A3542A-2FD3-1A41-919E-41A48A1E5A3E}" srcOrd="0" destOrd="0" presId="urn:microsoft.com/office/officeart/2005/8/layout/lProcess3"/>
    <dgm:cxn modelId="{D2D091BE-FE03-BF4B-9D38-FB603E5ACC8B}" type="presParOf" srcId="{35C9A3C2-8895-DD43-ADF0-9C88B1E21803}" destId="{1EC81492-CA96-FF47-A5AD-65A3FFB52AC5}" srcOrd="1" destOrd="0" presId="urn:microsoft.com/office/officeart/2005/8/layout/lProcess3"/>
    <dgm:cxn modelId="{44B3C22C-6160-A842-A0DF-392087426F79}" type="presParOf" srcId="{35C9A3C2-8895-DD43-ADF0-9C88B1E21803}" destId="{DD22D056-8338-1443-8E3F-3B3DDE792570}" srcOrd="2" destOrd="0" presId="urn:microsoft.com/office/officeart/2005/8/layout/lProcess3"/>
    <dgm:cxn modelId="{8C1C3A92-471C-8444-AEB9-67C7ECDCEEC3}" type="presParOf" srcId="{BBE8F53E-26EE-E846-90F7-F6A5B9338B02}" destId="{E4B3B7A6-05A2-3648-9070-B13749849CFC}" srcOrd="1" destOrd="0" presId="urn:microsoft.com/office/officeart/2005/8/layout/lProcess3"/>
    <dgm:cxn modelId="{935E4468-0403-A34B-9DE9-EC026803E021}" type="presParOf" srcId="{BBE8F53E-26EE-E846-90F7-F6A5B9338B02}" destId="{9C3C2FC1-5C1E-AB4D-B208-F0F1F99E2587}" srcOrd="2" destOrd="0" presId="urn:microsoft.com/office/officeart/2005/8/layout/lProcess3"/>
    <dgm:cxn modelId="{417DE6E1-708C-DB4C-AE81-C51FFB18EAAA}" type="presParOf" srcId="{9C3C2FC1-5C1E-AB4D-B208-F0F1F99E2587}" destId="{CCF8CC8B-6797-D04F-AA02-60E1F951B53D}" srcOrd="0" destOrd="0" presId="urn:microsoft.com/office/officeart/2005/8/layout/lProcess3"/>
    <dgm:cxn modelId="{DE84D5C9-EE9A-4A4C-A172-C1D87C870765}" type="presParOf" srcId="{9C3C2FC1-5C1E-AB4D-B208-F0F1F99E2587}" destId="{C3F1FD27-8DCB-694D-9020-2988C02E387A}" srcOrd="1" destOrd="0" presId="urn:microsoft.com/office/officeart/2005/8/layout/lProcess3"/>
    <dgm:cxn modelId="{D6E2AF7B-85F0-2E49-9598-6C1F655DF1D6}" type="presParOf" srcId="{9C3C2FC1-5C1E-AB4D-B208-F0F1F99E2587}" destId="{9CFD0B41-04DE-2846-8E8A-D9BA4B52127E}" srcOrd="2" destOrd="0" presId="urn:microsoft.com/office/officeart/2005/8/layout/lProcess3"/>
    <dgm:cxn modelId="{BC6343E8-5DB3-6E4C-BA3F-F4125896EA7D}" type="presParOf" srcId="{BBE8F53E-26EE-E846-90F7-F6A5B9338B02}" destId="{27EAEDCC-0BB2-0E43-B467-7D103276FA87}" srcOrd="3" destOrd="0" presId="urn:microsoft.com/office/officeart/2005/8/layout/lProcess3"/>
    <dgm:cxn modelId="{925D6297-FB27-1149-B420-0EB7EF38EE84}" type="presParOf" srcId="{BBE8F53E-26EE-E846-90F7-F6A5B9338B02}" destId="{626DF3FA-921E-4542-9D52-32B3CCEC7B1C}" srcOrd="4" destOrd="0" presId="urn:microsoft.com/office/officeart/2005/8/layout/lProcess3"/>
    <dgm:cxn modelId="{601B1CCF-6A5F-804D-9E08-1DF140497BE1}" type="presParOf" srcId="{626DF3FA-921E-4542-9D52-32B3CCEC7B1C}" destId="{F527DABF-7246-1744-B253-66C05214143F}" srcOrd="0" destOrd="0" presId="urn:microsoft.com/office/officeart/2005/8/layout/lProcess3"/>
    <dgm:cxn modelId="{04DD5A5F-3E75-7D42-B849-DF4292FFF430}" type="presParOf" srcId="{626DF3FA-921E-4542-9D52-32B3CCEC7B1C}" destId="{26534814-6117-9243-BBC3-52A929649B19}" srcOrd="1" destOrd="0" presId="urn:microsoft.com/office/officeart/2005/8/layout/lProcess3"/>
    <dgm:cxn modelId="{B3B27AF3-E015-3E46-AE24-5EA973AE86EC}" type="presParOf" srcId="{626DF3FA-921E-4542-9D52-32B3CCEC7B1C}" destId="{16941A91-44FB-D048-B343-25FEA2A2DDDE}" srcOrd="2" destOrd="0" presId="urn:microsoft.com/office/officeart/2005/8/layout/lProcess3"/>
    <dgm:cxn modelId="{707CA1E5-BABE-A145-B3E2-6DCAAA245E63}" type="presParOf" srcId="{BBE8F53E-26EE-E846-90F7-F6A5B9338B02}" destId="{E31FA19B-40D3-D948-B626-C5B9AE1C2C28}" srcOrd="5" destOrd="0" presId="urn:microsoft.com/office/officeart/2005/8/layout/lProcess3"/>
    <dgm:cxn modelId="{17D61126-22F1-2B45-88F8-9D742A133435}" type="presParOf" srcId="{BBE8F53E-26EE-E846-90F7-F6A5B9338B02}" destId="{F0E73923-4E46-4B45-AC78-8341E9C08392}" srcOrd="6" destOrd="0" presId="urn:microsoft.com/office/officeart/2005/8/layout/lProcess3"/>
    <dgm:cxn modelId="{FF64F85D-6778-1E4F-8435-9300084E5114}" type="presParOf" srcId="{F0E73923-4E46-4B45-AC78-8341E9C08392}" destId="{3C5D144A-F6CA-3E4B-A185-4CF29B027458}" srcOrd="0" destOrd="0" presId="urn:microsoft.com/office/officeart/2005/8/layout/lProcess3"/>
    <dgm:cxn modelId="{DC1A0C4D-C5A4-6741-B1C7-D7FC369F9A65}" type="presParOf" srcId="{F0E73923-4E46-4B45-AC78-8341E9C08392}" destId="{E73D9537-D2EB-7740-A9F2-A7AA046C8A39}" srcOrd="1" destOrd="0" presId="urn:microsoft.com/office/officeart/2005/8/layout/lProcess3"/>
    <dgm:cxn modelId="{F36CF617-79B0-DF47-9143-A32D26297537}" type="presParOf" srcId="{F0E73923-4E46-4B45-AC78-8341E9C08392}" destId="{14A3DB6D-4D6C-FA4D-8DE1-CCDF357F0E91}" srcOrd="2" destOrd="0" presId="urn:microsoft.com/office/officeart/2005/8/layout/lProcess3"/>
    <dgm:cxn modelId="{5C1DB067-E016-E141-BF56-346FF4685048}" type="presParOf" srcId="{BBE8F53E-26EE-E846-90F7-F6A5B9338B02}" destId="{1E8D58F7-0019-9D48-A3D0-9021CBCFCBC0}" srcOrd="7" destOrd="0" presId="urn:microsoft.com/office/officeart/2005/8/layout/lProcess3"/>
    <dgm:cxn modelId="{CC52E515-8B12-CB4A-A442-DE41E0FDBF16}" type="presParOf" srcId="{BBE8F53E-26EE-E846-90F7-F6A5B9338B02}" destId="{109ECE01-0E68-684A-AF3E-45BDA22260D6}" srcOrd="8" destOrd="0" presId="urn:microsoft.com/office/officeart/2005/8/layout/lProcess3"/>
    <dgm:cxn modelId="{3FC08E29-2FD0-D645-87D6-45F6314D15A9}" type="presParOf" srcId="{109ECE01-0E68-684A-AF3E-45BDA22260D6}" destId="{FA779C93-EDF7-4843-89EA-701795DC960C}" srcOrd="0" destOrd="0" presId="urn:microsoft.com/office/officeart/2005/8/layout/lProcess3"/>
    <dgm:cxn modelId="{D68C787D-E07E-074D-8D20-25DCA0AD06D8}" type="presParOf" srcId="{109ECE01-0E68-684A-AF3E-45BDA22260D6}" destId="{26E71216-1DFB-C642-AB75-886E43787B99}" srcOrd="1" destOrd="0" presId="urn:microsoft.com/office/officeart/2005/8/layout/lProcess3"/>
    <dgm:cxn modelId="{39652E47-2A8D-834F-A2CA-D01B4DDC7C3F}" type="presParOf" srcId="{109ECE01-0E68-684A-AF3E-45BDA22260D6}" destId="{970FB728-F2CD-784A-8CF7-C539B8B62B60}"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86E385-CE9E-8941-960D-036EECE7320B}" type="doc">
      <dgm:prSet loTypeId="urn:microsoft.com/office/officeart/2005/8/layout/radial6" loCatId="" qsTypeId="urn:microsoft.com/office/officeart/2005/8/quickstyle/simple2" qsCatId="simple" csTypeId="urn:microsoft.com/office/officeart/2005/8/colors/colorful5" csCatId="colorful" phldr="1"/>
      <dgm:spPr/>
      <dgm:t>
        <a:bodyPr/>
        <a:lstStyle/>
        <a:p>
          <a:endParaRPr lang="en-GB"/>
        </a:p>
      </dgm:t>
    </dgm:pt>
    <dgm:pt modelId="{14EB351C-D3A4-664E-8593-3A7C274ACE6A}">
      <dgm:prSet phldrT="[Text]"/>
      <dgm:spPr/>
      <dgm:t>
        <a:bodyPr/>
        <a:lstStyle/>
        <a:p>
          <a:r>
            <a:rPr lang="en-GB" b="1" dirty="0">
              <a:solidFill>
                <a:schemeClr val="tx1"/>
              </a:solidFill>
            </a:rPr>
            <a:t>Transformative action</a:t>
          </a:r>
        </a:p>
      </dgm:t>
    </dgm:pt>
    <dgm:pt modelId="{000E58EC-78BB-ED4C-A875-561EE57D227E}" type="parTrans" cxnId="{D7C3DFBF-4661-D54A-B4C9-709C9FA6461F}">
      <dgm:prSet/>
      <dgm:spPr/>
      <dgm:t>
        <a:bodyPr/>
        <a:lstStyle/>
        <a:p>
          <a:endParaRPr lang="en-GB"/>
        </a:p>
      </dgm:t>
    </dgm:pt>
    <dgm:pt modelId="{78582893-C2A0-0D4F-93AF-31ED5B92AB0A}" type="sibTrans" cxnId="{D7C3DFBF-4661-D54A-B4C9-709C9FA6461F}">
      <dgm:prSet/>
      <dgm:spPr/>
      <dgm:t>
        <a:bodyPr/>
        <a:lstStyle/>
        <a:p>
          <a:endParaRPr lang="en-GB"/>
        </a:p>
      </dgm:t>
    </dgm:pt>
    <dgm:pt modelId="{B51D5767-4989-444C-89D8-70040859B367}">
      <dgm:prSet phldrT="[Text]" custT="1"/>
      <dgm:spPr/>
      <dgm:t>
        <a:bodyPr/>
        <a:lstStyle/>
        <a:p>
          <a:r>
            <a:rPr lang="en-GB" sz="2000" b="1" dirty="0"/>
            <a:t>GLOBAL</a:t>
          </a:r>
        </a:p>
      </dgm:t>
    </dgm:pt>
    <dgm:pt modelId="{584930FA-1289-9341-97E8-80B71C7D6234}" type="parTrans" cxnId="{E3F95589-4C4D-1A43-ADF1-1D49F0A9ADE4}">
      <dgm:prSet/>
      <dgm:spPr/>
      <dgm:t>
        <a:bodyPr/>
        <a:lstStyle/>
        <a:p>
          <a:endParaRPr lang="en-GB"/>
        </a:p>
      </dgm:t>
    </dgm:pt>
    <dgm:pt modelId="{76E0F1D0-C03E-034E-B0E1-F29143FBEFAA}" type="sibTrans" cxnId="{E3F95589-4C4D-1A43-ADF1-1D49F0A9ADE4}">
      <dgm:prSet/>
      <dgm:spPr/>
      <dgm:t>
        <a:bodyPr/>
        <a:lstStyle/>
        <a:p>
          <a:endParaRPr lang="en-GB"/>
        </a:p>
      </dgm:t>
    </dgm:pt>
    <dgm:pt modelId="{9C3B052E-39B3-FD48-82D2-80005A96ECD0}">
      <dgm:prSet phldrT="[Text]" custT="1"/>
      <dgm:spPr/>
      <dgm:t>
        <a:bodyPr/>
        <a:lstStyle/>
        <a:p>
          <a:r>
            <a:rPr lang="en-GB" sz="2000" b="1" dirty="0"/>
            <a:t>LOCAL</a:t>
          </a:r>
        </a:p>
      </dgm:t>
    </dgm:pt>
    <dgm:pt modelId="{1FD7A089-F21D-9F4C-9D65-C7C9D1F69744}" type="parTrans" cxnId="{D7389E67-F406-BA44-B08C-D13BC83C3D80}">
      <dgm:prSet/>
      <dgm:spPr/>
      <dgm:t>
        <a:bodyPr/>
        <a:lstStyle/>
        <a:p>
          <a:endParaRPr lang="en-GB"/>
        </a:p>
      </dgm:t>
    </dgm:pt>
    <dgm:pt modelId="{782CC669-8193-E448-9B28-06FCEA56FB25}" type="sibTrans" cxnId="{D7389E67-F406-BA44-B08C-D13BC83C3D80}">
      <dgm:prSet/>
      <dgm:spPr/>
      <dgm:t>
        <a:bodyPr/>
        <a:lstStyle/>
        <a:p>
          <a:endParaRPr lang="en-GB"/>
        </a:p>
      </dgm:t>
    </dgm:pt>
    <dgm:pt modelId="{27E1087F-1556-3441-A9D3-056E617B9939}" type="pres">
      <dgm:prSet presAssocID="{1486E385-CE9E-8941-960D-036EECE7320B}" presName="Name0" presStyleCnt="0">
        <dgm:presLayoutVars>
          <dgm:chMax val="1"/>
          <dgm:dir/>
          <dgm:animLvl val="ctr"/>
          <dgm:resizeHandles val="exact"/>
        </dgm:presLayoutVars>
      </dgm:prSet>
      <dgm:spPr/>
    </dgm:pt>
    <dgm:pt modelId="{CDD723F6-05DF-FE48-9BB2-4217FFBF359E}" type="pres">
      <dgm:prSet presAssocID="{14EB351C-D3A4-664E-8593-3A7C274ACE6A}" presName="centerShape" presStyleLbl="node0" presStyleIdx="0" presStyleCnt="1"/>
      <dgm:spPr/>
    </dgm:pt>
    <dgm:pt modelId="{BA678144-B32B-874F-84F7-7DAF0F541CEE}" type="pres">
      <dgm:prSet presAssocID="{B51D5767-4989-444C-89D8-70040859B367}" presName="node" presStyleLbl="node1" presStyleIdx="0" presStyleCnt="2">
        <dgm:presLayoutVars>
          <dgm:bulletEnabled val="1"/>
        </dgm:presLayoutVars>
      </dgm:prSet>
      <dgm:spPr/>
    </dgm:pt>
    <dgm:pt modelId="{A74942A9-4F6C-F54F-8C6E-C048855553F2}" type="pres">
      <dgm:prSet presAssocID="{B51D5767-4989-444C-89D8-70040859B367}" presName="dummy" presStyleCnt="0"/>
      <dgm:spPr/>
    </dgm:pt>
    <dgm:pt modelId="{0D7877BC-7A7C-F146-9301-22A5850C2EF8}" type="pres">
      <dgm:prSet presAssocID="{76E0F1D0-C03E-034E-B0E1-F29143FBEFAA}" presName="sibTrans" presStyleLbl="sibTrans2D1" presStyleIdx="0" presStyleCnt="2"/>
      <dgm:spPr/>
    </dgm:pt>
    <dgm:pt modelId="{05FAE265-2FCA-2348-B619-0EB207C49358}" type="pres">
      <dgm:prSet presAssocID="{9C3B052E-39B3-FD48-82D2-80005A96ECD0}" presName="node" presStyleLbl="node1" presStyleIdx="1" presStyleCnt="2">
        <dgm:presLayoutVars>
          <dgm:bulletEnabled val="1"/>
        </dgm:presLayoutVars>
      </dgm:prSet>
      <dgm:spPr/>
    </dgm:pt>
    <dgm:pt modelId="{A5BE175C-31EF-1244-A569-F1E0BE45A917}" type="pres">
      <dgm:prSet presAssocID="{9C3B052E-39B3-FD48-82D2-80005A96ECD0}" presName="dummy" presStyleCnt="0"/>
      <dgm:spPr/>
    </dgm:pt>
    <dgm:pt modelId="{C2199E3C-A9F8-B843-90B0-9A5310989CC2}" type="pres">
      <dgm:prSet presAssocID="{782CC669-8193-E448-9B28-06FCEA56FB25}" presName="sibTrans" presStyleLbl="sibTrans2D1" presStyleIdx="1" presStyleCnt="2"/>
      <dgm:spPr/>
    </dgm:pt>
  </dgm:ptLst>
  <dgm:cxnLst>
    <dgm:cxn modelId="{C0E15611-53F3-8347-8600-695F2193FDEF}" type="presOf" srcId="{14EB351C-D3A4-664E-8593-3A7C274ACE6A}" destId="{CDD723F6-05DF-FE48-9BB2-4217FFBF359E}" srcOrd="0" destOrd="0" presId="urn:microsoft.com/office/officeart/2005/8/layout/radial6"/>
    <dgm:cxn modelId="{2EC5C612-38B9-FD4C-952D-AAE2CB16C17B}" type="presOf" srcId="{782CC669-8193-E448-9B28-06FCEA56FB25}" destId="{C2199E3C-A9F8-B843-90B0-9A5310989CC2}" srcOrd="0" destOrd="0" presId="urn:microsoft.com/office/officeart/2005/8/layout/radial6"/>
    <dgm:cxn modelId="{D7389E67-F406-BA44-B08C-D13BC83C3D80}" srcId="{14EB351C-D3A4-664E-8593-3A7C274ACE6A}" destId="{9C3B052E-39B3-FD48-82D2-80005A96ECD0}" srcOrd="1" destOrd="0" parTransId="{1FD7A089-F21D-9F4C-9D65-C7C9D1F69744}" sibTransId="{782CC669-8193-E448-9B28-06FCEA56FB25}"/>
    <dgm:cxn modelId="{C6DDB585-1384-214F-9B99-0912D15B4D90}" type="presOf" srcId="{76E0F1D0-C03E-034E-B0E1-F29143FBEFAA}" destId="{0D7877BC-7A7C-F146-9301-22A5850C2EF8}" srcOrd="0" destOrd="0" presId="urn:microsoft.com/office/officeart/2005/8/layout/radial6"/>
    <dgm:cxn modelId="{E3F95589-4C4D-1A43-ADF1-1D49F0A9ADE4}" srcId="{14EB351C-D3A4-664E-8593-3A7C274ACE6A}" destId="{B51D5767-4989-444C-89D8-70040859B367}" srcOrd="0" destOrd="0" parTransId="{584930FA-1289-9341-97E8-80B71C7D6234}" sibTransId="{76E0F1D0-C03E-034E-B0E1-F29143FBEFAA}"/>
    <dgm:cxn modelId="{528378B8-90F8-104D-A114-B2E70C6A1782}" type="presOf" srcId="{9C3B052E-39B3-FD48-82D2-80005A96ECD0}" destId="{05FAE265-2FCA-2348-B619-0EB207C49358}" srcOrd="0" destOrd="0" presId="urn:microsoft.com/office/officeart/2005/8/layout/radial6"/>
    <dgm:cxn modelId="{CA7B61BD-5861-7143-A86E-011DE0129987}" type="presOf" srcId="{B51D5767-4989-444C-89D8-70040859B367}" destId="{BA678144-B32B-874F-84F7-7DAF0F541CEE}" srcOrd="0" destOrd="0" presId="urn:microsoft.com/office/officeart/2005/8/layout/radial6"/>
    <dgm:cxn modelId="{D7C3DFBF-4661-D54A-B4C9-709C9FA6461F}" srcId="{1486E385-CE9E-8941-960D-036EECE7320B}" destId="{14EB351C-D3A4-664E-8593-3A7C274ACE6A}" srcOrd="0" destOrd="0" parTransId="{000E58EC-78BB-ED4C-A875-561EE57D227E}" sibTransId="{78582893-C2A0-0D4F-93AF-31ED5B92AB0A}"/>
    <dgm:cxn modelId="{756A9ADD-586C-C840-9471-D2346E87A5F7}" type="presOf" srcId="{1486E385-CE9E-8941-960D-036EECE7320B}" destId="{27E1087F-1556-3441-A9D3-056E617B9939}" srcOrd="0" destOrd="0" presId="urn:microsoft.com/office/officeart/2005/8/layout/radial6"/>
    <dgm:cxn modelId="{DAC0EFF7-23FB-5847-881D-A4AA55673DBE}" type="presParOf" srcId="{27E1087F-1556-3441-A9D3-056E617B9939}" destId="{CDD723F6-05DF-FE48-9BB2-4217FFBF359E}" srcOrd="0" destOrd="0" presId="urn:microsoft.com/office/officeart/2005/8/layout/radial6"/>
    <dgm:cxn modelId="{DDC5F9CF-63A6-1549-BEE8-0327DC3BDC71}" type="presParOf" srcId="{27E1087F-1556-3441-A9D3-056E617B9939}" destId="{BA678144-B32B-874F-84F7-7DAF0F541CEE}" srcOrd="1" destOrd="0" presId="urn:microsoft.com/office/officeart/2005/8/layout/radial6"/>
    <dgm:cxn modelId="{8F448140-B9F8-C945-BC42-949751683724}" type="presParOf" srcId="{27E1087F-1556-3441-A9D3-056E617B9939}" destId="{A74942A9-4F6C-F54F-8C6E-C048855553F2}" srcOrd="2" destOrd="0" presId="urn:microsoft.com/office/officeart/2005/8/layout/radial6"/>
    <dgm:cxn modelId="{EA9328F9-5A13-4C4A-9031-9BB0E1E3579D}" type="presParOf" srcId="{27E1087F-1556-3441-A9D3-056E617B9939}" destId="{0D7877BC-7A7C-F146-9301-22A5850C2EF8}" srcOrd="3" destOrd="0" presId="urn:microsoft.com/office/officeart/2005/8/layout/radial6"/>
    <dgm:cxn modelId="{FF57D848-0603-9348-972D-5823F8E277B3}" type="presParOf" srcId="{27E1087F-1556-3441-A9D3-056E617B9939}" destId="{05FAE265-2FCA-2348-B619-0EB207C49358}" srcOrd="4" destOrd="0" presId="urn:microsoft.com/office/officeart/2005/8/layout/radial6"/>
    <dgm:cxn modelId="{5332051E-1453-8A4C-A104-9B7BC42FFBFD}" type="presParOf" srcId="{27E1087F-1556-3441-A9D3-056E617B9939}" destId="{A5BE175C-31EF-1244-A569-F1E0BE45A917}" srcOrd="5" destOrd="0" presId="urn:microsoft.com/office/officeart/2005/8/layout/radial6"/>
    <dgm:cxn modelId="{10F45389-32C2-0E4D-88F5-4EE4E1BC301C}" type="presParOf" srcId="{27E1087F-1556-3441-A9D3-056E617B9939}" destId="{C2199E3C-A9F8-B843-90B0-9A5310989CC2}"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dgm:spPr/>
      <dgm:t>
        <a:bodyPr/>
        <a:lstStyle/>
        <a:p>
          <a:r>
            <a:rPr lang="en-GB" b="1" dirty="0">
              <a:latin typeface="+mn-lt"/>
            </a:rPr>
            <a:t>Lead Partners (33)</a:t>
          </a:r>
        </a:p>
      </dgm:t>
    </dgm:pt>
    <dgm:pt modelId="{8745A1F1-FA3A-F24B-A21D-FABD9ACAFDA9}" type="parTrans" cxnId="{DE5681A0-36E3-C54D-BEFC-70DDD1FD5D3B}">
      <dgm:prSet/>
      <dgm:spPr/>
      <dgm:t>
        <a:bodyPr/>
        <a:lstStyle/>
        <a:p>
          <a:endParaRPr lang="en-GB">
            <a:latin typeface="+mn-lt"/>
          </a:endParaRPr>
        </a:p>
      </dgm:t>
    </dgm:pt>
    <dgm:pt modelId="{80AE5504-B051-F742-97C8-FED88D8CEA00}" type="sibTrans" cxnId="{DE5681A0-36E3-C54D-BEFC-70DDD1FD5D3B}">
      <dgm:prSet/>
      <dgm:spPr/>
      <dgm:t>
        <a:bodyPr/>
        <a:lstStyle/>
        <a:p>
          <a:endParaRPr lang="en-GB">
            <a:latin typeface="+mn-lt"/>
          </a:endParaRPr>
        </a:p>
      </dgm:t>
    </dgm:pt>
    <dgm:pt modelId="{D6D545C7-7344-9D4A-A175-913F72D1CEE3}">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2636F515-F63B-B445-BAF6-180D879B5231}" type="parTrans" cxnId="{9B08AD66-267F-3445-BF61-9334BB93F8B0}">
      <dgm:prSet/>
      <dgm:spPr/>
      <dgm:t>
        <a:bodyPr/>
        <a:lstStyle/>
        <a:p>
          <a:endParaRPr lang="en-GB">
            <a:latin typeface="+mn-lt"/>
          </a:endParaRPr>
        </a:p>
      </dgm:t>
    </dgm:pt>
    <dgm:pt modelId="{09D9E440-E2FD-5B45-B5CC-BCBEB69396D7}" type="sibTrans" cxnId="{9B08AD66-267F-3445-BF61-9334BB93F8B0}">
      <dgm:prSet/>
      <dgm:spPr/>
      <dgm:t>
        <a:bodyPr/>
        <a:lstStyle/>
        <a:p>
          <a:endParaRPr lang="en-GB">
            <a:latin typeface="+mn-lt"/>
          </a:endParaRPr>
        </a:p>
      </dgm:t>
    </dgm:pt>
    <dgm:pt modelId="{B8D4EA96-CD6B-EE49-8037-4BC6660C2B42}">
      <dgm:prSet phldrT="[Text]"/>
      <dgm:spPr/>
      <dgm:t>
        <a:bodyPr/>
        <a:lstStyle/>
        <a:p>
          <a:r>
            <a:rPr lang="en-GB" b="1" dirty="0">
              <a:latin typeface="+mn-lt"/>
            </a:rPr>
            <a:t>Sponsors (2)</a:t>
          </a:r>
        </a:p>
      </dgm:t>
    </dgm:pt>
    <dgm:pt modelId="{A3424F48-EDF9-6049-B7E8-FBD6785E4609}" type="parTrans" cxnId="{74982577-8545-9341-832F-5DA8B9CDEE93}">
      <dgm:prSet/>
      <dgm:spPr/>
      <dgm:t>
        <a:bodyPr/>
        <a:lstStyle/>
        <a:p>
          <a:endParaRPr lang="en-GB">
            <a:latin typeface="+mn-lt"/>
          </a:endParaRPr>
        </a:p>
      </dgm:t>
    </dgm:pt>
    <dgm:pt modelId="{A7136ABB-E008-B541-9B04-A98B25351126}" type="sibTrans" cxnId="{74982577-8545-9341-832F-5DA8B9CDEE93}">
      <dgm:prSet/>
      <dgm:spPr/>
      <dgm:t>
        <a:bodyPr/>
        <a:lstStyle/>
        <a:p>
          <a:endParaRPr lang="en-GB">
            <a:latin typeface="+mn-lt"/>
          </a:endParaRPr>
        </a:p>
      </dgm:t>
    </dgm:pt>
    <dgm:pt modelId="{FFEEF63D-9C2E-D24A-A356-F56BC43B9307}">
      <dgm:prSet phldrT="[Text]"/>
      <dgm:spPr/>
      <dgm:t>
        <a:bodyPr/>
        <a:lstStyle/>
        <a:p>
          <a:pPr>
            <a:buFont typeface="Arial" panose="020B0604020202020204" pitchFamily="34" charset="0"/>
            <a:buChar char="•"/>
          </a:pPr>
          <a:r>
            <a:rPr lang="en-US" b="1" dirty="0">
              <a:latin typeface="+mn-lt"/>
            </a:rPr>
            <a:t>Have an MoU with UN-Habitat</a:t>
          </a:r>
          <a:endParaRPr lang="en-GB" dirty="0">
            <a:latin typeface="+mn-lt"/>
          </a:endParaRPr>
        </a:p>
      </dgm:t>
    </dgm:pt>
    <dgm:pt modelId="{FA1E9258-93F0-8B42-8257-0D53976D8DB2}" type="parTrans" cxnId="{3DDBC684-F180-6346-AB48-2F885B00904C}">
      <dgm:prSet/>
      <dgm:spPr/>
      <dgm:t>
        <a:bodyPr/>
        <a:lstStyle/>
        <a:p>
          <a:endParaRPr lang="en-GB">
            <a:latin typeface="+mn-lt"/>
          </a:endParaRPr>
        </a:p>
      </dgm:t>
    </dgm:pt>
    <dgm:pt modelId="{E7284ED5-1E9F-8848-B3ED-4C5EEBFF987D}" type="sibTrans" cxnId="{3DDBC684-F180-6346-AB48-2F885B00904C}">
      <dgm:prSet/>
      <dgm:spPr/>
      <dgm:t>
        <a:bodyPr/>
        <a:lstStyle/>
        <a:p>
          <a:endParaRPr lang="en-GB">
            <a:latin typeface="+mn-lt"/>
          </a:endParaRPr>
        </a:p>
      </dgm:t>
    </dgm:pt>
    <dgm:pt modelId="{4997074E-7110-EE4C-8CFB-3D14009CA192}">
      <dgm:prSet phldrT="[Text]"/>
      <dgm:spPr/>
      <dgm:t>
        <a:bodyPr/>
        <a:lstStyle/>
        <a:p>
          <a:r>
            <a:rPr lang="en-GB" b="1" dirty="0">
              <a:latin typeface="+mn-lt"/>
            </a:rPr>
            <a:t>Associate Partners (140)</a:t>
          </a:r>
        </a:p>
      </dgm:t>
    </dgm:pt>
    <dgm:pt modelId="{1834D63D-3605-F64C-A991-E12F6783A5C3}" type="parTrans" cxnId="{33B3D97A-31FE-F344-82B7-D3B04ED9C964}">
      <dgm:prSet/>
      <dgm:spPr/>
      <dgm:t>
        <a:bodyPr/>
        <a:lstStyle/>
        <a:p>
          <a:endParaRPr lang="en-GB">
            <a:latin typeface="+mn-lt"/>
          </a:endParaRPr>
        </a:p>
      </dgm:t>
    </dgm:pt>
    <dgm:pt modelId="{D9E53BB5-996E-1844-B53D-32F7B418C1EA}" type="sibTrans" cxnId="{33B3D97A-31FE-F344-82B7-D3B04ED9C964}">
      <dgm:prSet/>
      <dgm:spPr/>
      <dgm:t>
        <a:bodyPr/>
        <a:lstStyle/>
        <a:p>
          <a:endParaRPr lang="en-GB">
            <a:latin typeface="+mn-lt"/>
          </a:endParaRPr>
        </a:p>
      </dgm:t>
    </dgm:pt>
    <dgm:pt modelId="{001BE9D9-4EF6-4446-882E-53F70DB3E25E}">
      <dgm:prSet/>
      <dgm:spPr/>
      <dgm:t>
        <a:bodyPr/>
        <a:lstStyle/>
        <a:p>
          <a:r>
            <a:rPr lang="en-US" b="1">
              <a:latin typeface="+mn-lt"/>
            </a:rPr>
            <a:t>Are part of the Steering Committee (can vote)</a:t>
          </a:r>
          <a:endParaRPr lang="en-US" b="1" dirty="0">
            <a:latin typeface="+mn-lt"/>
          </a:endParaRPr>
        </a:p>
      </dgm:t>
    </dgm:pt>
    <dgm:pt modelId="{C2B54898-CBF9-904A-B818-8181D3F7EEB5}" type="parTrans" cxnId="{5A56C997-220B-D549-AB83-B74AE5E05D9E}">
      <dgm:prSet/>
      <dgm:spPr/>
      <dgm:t>
        <a:bodyPr/>
        <a:lstStyle/>
        <a:p>
          <a:endParaRPr lang="en-GB">
            <a:latin typeface="+mn-lt"/>
          </a:endParaRPr>
        </a:p>
      </dgm:t>
    </dgm:pt>
    <dgm:pt modelId="{CE06E33E-E775-504A-84AE-39DACD0DF1D0}" type="sibTrans" cxnId="{5A56C997-220B-D549-AB83-B74AE5E05D9E}">
      <dgm:prSet/>
      <dgm:spPr/>
      <dgm:t>
        <a:bodyPr/>
        <a:lstStyle/>
        <a:p>
          <a:endParaRPr lang="en-GB">
            <a:latin typeface="+mn-lt"/>
          </a:endParaRPr>
        </a:p>
      </dgm:t>
    </dgm:pt>
    <dgm:pt modelId="{47E4AA98-2EA0-294A-95AA-6B87717E636E}">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399048E2-E3BA-6B46-898A-B98F5389F661}" type="parTrans" cxnId="{F2C09E57-10F5-B844-8520-EC2D697876E4}">
      <dgm:prSet/>
      <dgm:spPr/>
      <dgm:t>
        <a:bodyPr/>
        <a:lstStyle/>
        <a:p>
          <a:endParaRPr lang="en-GB">
            <a:latin typeface="+mn-lt"/>
          </a:endParaRPr>
        </a:p>
      </dgm:t>
    </dgm:pt>
    <dgm:pt modelId="{A0188D04-F8D0-2546-BAD6-024A6E437F81}" type="sibTrans" cxnId="{F2C09E57-10F5-B844-8520-EC2D697876E4}">
      <dgm:prSet/>
      <dgm:spPr/>
      <dgm:t>
        <a:bodyPr/>
        <a:lstStyle/>
        <a:p>
          <a:endParaRPr lang="en-GB">
            <a:latin typeface="+mn-lt"/>
          </a:endParaRPr>
        </a:p>
      </dgm:t>
    </dgm:pt>
    <dgm:pt modelId="{3D843D7B-F9C5-1349-A59E-3A4B2BDA31B6}">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DF0C875A-8A5C-6143-8F3B-BA78F6055499}" type="parTrans" cxnId="{3742F804-C8B3-0D4B-B8B1-ED883A56253E}">
      <dgm:prSet/>
      <dgm:spPr/>
      <dgm:t>
        <a:bodyPr/>
        <a:lstStyle/>
        <a:p>
          <a:endParaRPr lang="en-GB">
            <a:latin typeface="+mn-lt"/>
          </a:endParaRPr>
        </a:p>
      </dgm:t>
    </dgm:pt>
    <dgm:pt modelId="{246A545A-A3ED-B947-A06A-29B857E466E0}" type="sibTrans" cxnId="{3742F804-C8B3-0D4B-B8B1-ED883A56253E}">
      <dgm:prSet/>
      <dgm:spPr/>
      <dgm:t>
        <a:bodyPr/>
        <a:lstStyle/>
        <a:p>
          <a:endParaRPr lang="en-GB">
            <a:latin typeface="+mn-lt"/>
          </a:endParaRPr>
        </a:p>
      </dgm:t>
    </dgm:pt>
    <dgm:pt modelId="{907CE11B-2841-CE44-AAA3-1D028DD3B7F6}">
      <dgm:prSet/>
      <dgm:spPr/>
      <dgm:t>
        <a:bodyPr/>
        <a:lstStyle/>
        <a:p>
          <a:r>
            <a:rPr lang="en-US" b="1">
              <a:latin typeface="+mn-lt"/>
            </a:rPr>
            <a:t>Are part of the Steering Committee (can vote)</a:t>
          </a:r>
          <a:endParaRPr lang="en-US" b="1" dirty="0">
            <a:latin typeface="+mn-lt"/>
          </a:endParaRPr>
        </a:p>
      </dgm:t>
    </dgm:pt>
    <dgm:pt modelId="{DAE5232F-A7FD-7E46-8F51-472DFCFC9723}" type="parTrans" cxnId="{2EE6B524-4AD0-8C4E-B0D5-52D447624D89}">
      <dgm:prSet/>
      <dgm:spPr/>
      <dgm:t>
        <a:bodyPr/>
        <a:lstStyle/>
        <a:p>
          <a:endParaRPr lang="en-GB">
            <a:latin typeface="+mn-lt"/>
          </a:endParaRPr>
        </a:p>
      </dgm:t>
    </dgm:pt>
    <dgm:pt modelId="{D7B1EDCF-9EFE-5F4D-81A6-F53EA9BD890F}" type="sibTrans" cxnId="{2EE6B524-4AD0-8C4E-B0D5-52D447624D89}">
      <dgm:prSet/>
      <dgm:spPr/>
      <dgm:t>
        <a:bodyPr/>
        <a:lstStyle/>
        <a:p>
          <a:endParaRPr lang="en-GB">
            <a:latin typeface="+mn-lt"/>
          </a:endParaRPr>
        </a:p>
      </dgm:t>
    </dgm:pt>
    <dgm:pt modelId="{2F16E05F-B3D2-1E45-BCC2-0D5FAD7A82C3}">
      <dgm:prSet/>
      <dgm:spPr/>
      <dgm:t>
        <a:bodyPr/>
        <a:lstStyle/>
        <a:p>
          <a:r>
            <a:rPr lang="en-US" b="1">
              <a:latin typeface="+mn-lt"/>
              <a:ea typeface="MS PGothic" pitchFamily="34" charset="-128"/>
            </a:rPr>
            <a:t>Promote WUC activities and communication</a:t>
          </a:r>
          <a:endParaRPr lang="en-US" b="1" dirty="0">
            <a:latin typeface="+mn-lt"/>
            <a:ea typeface="MS PGothic" pitchFamily="34" charset="-128"/>
          </a:endParaRPr>
        </a:p>
      </dgm:t>
    </dgm:pt>
    <dgm:pt modelId="{4BF27292-CC9D-A14C-9119-831AB6BF3969}" type="parTrans" cxnId="{1B9F2ECD-635B-FD4F-87AE-BB72CCF072E2}">
      <dgm:prSet/>
      <dgm:spPr/>
      <dgm:t>
        <a:bodyPr/>
        <a:lstStyle/>
        <a:p>
          <a:endParaRPr lang="en-GB">
            <a:latin typeface="+mn-lt"/>
          </a:endParaRPr>
        </a:p>
      </dgm:t>
    </dgm:pt>
    <dgm:pt modelId="{2DCF86FD-B3BF-3E47-9813-265333E1B20E}" type="sibTrans" cxnId="{1B9F2ECD-635B-FD4F-87AE-BB72CCF072E2}">
      <dgm:prSet/>
      <dgm:spPr/>
      <dgm:t>
        <a:bodyPr/>
        <a:lstStyle/>
        <a:p>
          <a:endParaRPr lang="en-GB">
            <a:latin typeface="+mn-lt"/>
          </a:endParaRPr>
        </a:p>
      </dgm:t>
    </dgm:pt>
    <dgm:pt modelId="{04AFA6DD-185A-7D48-8ACC-45C5172D33A7}">
      <dgm:prSet/>
      <dgm:spPr/>
      <dgm:t>
        <a:bodyPr/>
        <a:lstStyle/>
        <a:p>
          <a:r>
            <a:rPr lang="en-US" b="1" dirty="0">
              <a:latin typeface="+mn-lt"/>
              <a:ea typeface="MS PGothic" pitchFamily="34" charset="-128"/>
            </a:rPr>
            <a:t>Provide in-kind and cash contribution to WUC core activities</a:t>
          </a:r>
          <a:endParaRPr lang="en-US" b="1" dirty="0">
            <a:latin typeface="+mn-lt"/>
            <a:ea typeface="MS PGothic" pitchFamily="34" charset="-128"/>
            <a:cs typeface="Times New Roman" pitchFamily="18" charset="0"/>
          </a:endParaRPr>
        </a:p>
      </dgm:t>
    </dgm:pt>
    <dgm:pt modelId="{4411136E-E3FF-2042-BA47-9EDFC16FC241}" type="parTrans" cxnId="{2351DAC8-4069-F545-90C0-6E7D21AAE9FF}">
      <dgm:prSet/>
      <dgm:spPr/>
      <dgm:t>
        <a:bodyPr/>
        <a:lstStyle/>
        <a:p>
          <a:endParaRPr lang="en-GB">
            <a:latin typeface="+mn-lt"/>
          </a:endParaRPr>
        </a:p>
      </dgm:t>
    </dgm:pt>
    <dgm:pt modelId="{01503C98-5FAD-F84C-94B5-5B9CFB056CDF}" type="sibTrans" cxnId="{2351DAC8-4069-F545-90C0-6E7D21AAE9FF}">
      <dgm:prSet/>
      <dgm:spPr/>
      <dgm:t>
        <a:bodyPr/>
        <a:lstStyle/>
        <a:p>
          <a:endParaRPr lang="en-GB">
            <a:latin typeface="+mn-lt"/>
          </a:endParaRPr>
        </a:p>
      </dgm:t>
    </dgm:pt>
    <dgm:pt modelId="{8317E154-6AED-DA48-85CD-2312E4D6406B}">
      <dgm:prSet/>
      <dgm:spPr/>
      <dgm:t>
        <a:bodyPr/>
        <a:lstStyle/>
        <a:p>
          <a:r>
            <a:rPr lang="en-US" b="1" dirty="0">
              <a:latin typeface="+mn-lt"/>
            </a:rPr>
            <a:t>Sign Statement of Commitments</a:t>
          </a:r>
        </a:p>
      </dgm:t>
    </dgm:pt>
    <dgm:pt modelId="{8023EAFC-B46F-754B-9841-95D6639F8668}" type="parTrans" cxnId="{E7811B41-13C7-3649-AA63-593FC85B452C}">
      <dgm:prSet/>
      <dgm:spPr/>
      <dgm:t>
        <a:bodyPr/>
        <a:lstStyle/>
        <a:p>
          <a:endParaRPr lang="en-GB">
            <a:latin typeface="+mn-lt"/>
          </a:endParaRPr>
        </a:p>
      </dgm:t>
    </dgm:pt>
    <dgm:pt modelId="{AF490129-1091-B04A-BF5D-24A77D30E149}" type="sibTrans" cxnId="{E7811B41-13C7-3649-AA63-593FC85B452C}">
      <dgm:prSet/>
      <dgm:spPr/>
      <dgm:t>
        <a:bodyPr/>
        <a:lstStyle/>
        <a:p>
          <a:endParaRPr lang="en-GB">
            <a:latin typeface="+mn-lt"/>
          </a:endParaRPr>
        </a:p>
      </dgm:t>
    </dgm:pt>
    <dgm:pt modelId="{C883427E-4931-9544-B889-F3217C8BC509}">
      <dgm:prSet/>
      <dgm:spPr/>
      <dgm:t>
        <a:bodyPr/>
        <a:lstStyle/>
        <a:p>
          <a:r>
            <a:rPr lang="en-US" b="1" dirty="0">
              <a:latin typeface="+mn-lt"/>
            </a:rPr>
            <a:t>Are observers in the Steering Committee </a:t>
          </a:r>
        </a:p>
      </dgm:t>
    </dgm:pt>
    <dgm:pt modelId="{980B7E78-51DC-B442-91FB-50AA5B7665EA}" type="parTrans" cxnId="{8DF26A01-E89F-AD4F-B6C1-4DAA21278AF3}">
      <dgm:prSet/>
      <dgm:spPr/>
      <dgm:t>
        <a:bodyPr/>
        <a:lstStyle/>
        <a:p>
          <a:endParaRPr lang="en-GB">
            <a:latin typeface="+mn-lt"/>
          </a:endParaRPr>
        </a:p>
      </dgm:t>
    </dgm:pt>
    <dgm:pt modelId="{1899F794-4E6C-1C4E-A498-E22597B79964}" type="sibTrans" cxnId="{8DF26A01-E89F-AD4F-B6C1-4DAA21278AF3}">
      <dgm:prSet/>
      <dgm:spPr/>
      <dgm:t>
        <a:bodyPr/>
        <a:lstStyle/>
        <a:p>
          <a:endParaRPr lang="en-GB">
            <a:latin typeface="+mn-lt"/>
          </a:endParaRPr>
        </a:p>
      </dgm:t>
    </dgm:pt>
    <dgm:pt modelId="{CC639F42-6E05-404E-B473-6E5D75B8B7C2}">
      <dgm:prSet/>
      <dgm:spPr/>
      <dgm:t>
        <a:bodyPr/>
        <a:lstStyle/>
        <a:p>
          <a:r>
            <a:rPr lang="en-US" b="1" dirty="0">
              <a:latin typeface="+mn-lt"/>
              <a:ea typeface="MS PGothic" pitchFamily="34" charset="-128"/>
            </a:rPr>
            <a:t>Promote WUC activities and communication</a:t>
          </a:r>
        </a:p>
      </dgm:t>
    </dgm:pt>
    <dgm:pt modelId="{F9C13009-5A08-6644-9012-1BED3B627AB7}" type="parTrans" cxnId="{97149F22-3E8F-0643-A38C-1D6D96CEAA38}">
      <dgm:prSet/>
      <dgm:spPr/>
      <dgm:t>
        <a:bodyPr/>
        <a:lstStyle/>
        <a:p>
          <a:endParaRPr lang="en-GB">
            <a:latin typeface="+mn-lt"/>
          </a:endParaRPr>
        </a:p>
      </dgm:t>
    </dgm:pt>
    <dgm:pt modelId="{D280B027-9E5C-314B-BAFC-07B29E18558D}" type="sibTrans" cxnId="{97149F22-3E8F-0643-A38C-1D6D96CEAA38}">
      <dgm:prSet/>
      <dgm:spPr/>
      <dgm:t>
        <a:bodyPr/>
        <a:lstStyle/>
        <a:p>
          <a:endParaRPr lang="en-GB">
            <a:latin typeface="+mn-lt"/>
          </a:endParaRPr>
        </a:p>
      </dgm:t>
    </dgm:pt>
    <dgm:pt modelId="{C59409AA-5CCD-D249-BFF8-6D1C057D63F5}">
      <dgm:prSet/>
      <dgm:spPr/>
      <dgm:t>
        <a:bodyPr/>
        <a:lstStyle/>
        <a:p>
          <a:r>
            <a:rPr lang="en-US" b="1" dirty="0">
              <a:latin typeface="+mn-lt"/>
              <a:ea typeface="MS PGothic" pitchFamily="34" charset="-128"/>
            </a:rPr>
            <a:t>Provide in-kind contribution to WUC core activities</a:t>
          </a:r>
          <a:endParaRPr lang="en-US" b="1" dirty="0">
            <a:latin typeface="+mn-lt"/>
            <a:ea typeface="MS PGothic" pitchFamily="34" charset="-128"/>
            <a:cs typeface="Times New Roman" pitchFamily="18" charset="0"/>
          </a:endParaRPr>
        </a:p>
      </dgm:t>
    </dgm:pt>
    <dgm:pt modelId="{6DB76EFF-FCDF-BB43-A5E2-0CA012837BA4}" type="parTrans" cxnId="{C4140B04-4535-FE49-86EF-73D3C3281789}">
      <dgm:prSet/>
      <dgm:spPr/>
      <dgm:t>
        <a:bodyPr/>
        <a:lstStyle/>
        <a:p>
          <a:endParaRPr lang="en-GB">
            <a:latin typeface="+mn-lt"/>
          </a:endParaRPr>
        </a:p>
      </dgm:t>
    </dgm:pt>
    <dgm:pt modelId="{1C29D9D9-DC23-1648-83DE-12B1AF898696}" type="sibTrans" cxnId="{C4140B04-4535-FE49-86EF-73D3C3281789}">
      <dgm:prSet/>
      <dgm:spPr/>
      <dgm:t>
        <a:bodyPr/>
        <a:lstStyle/>
        <a:p>
          <a:endParaRPr lang="en-GB">
            <a:latin typeface="+mn-lt"/>
          </a:endParaRPr>
        </a:p>
      </dgm:t>
    </dgm:pt>
    <dgm:pt modelId="{C42857D3-F1E7-B844-87C9-B5D368056899}">
      <dgm:prSet/>
      <dgm:spPr/>
      <dgm:t>
        <a:bodyPr/>
        <a:lstStyle/>
        <a:p>
          <a:r>
            <a:rPr lang="en-US" b="1" dirty="0">
              <a:latin typeface="+mn-lt"/>
              <a:ea typeface="MS PGothic" pitchFamily="34" charset="-128"/>
              <a:cs typeface="Times New Roman" pitchFamily="18" charset="0"/>
            </a:rPr>
            <a:t>Members (20)</a:t>
          </a:r>
        </a:p>
      </dgm:t>
    </dgm:pt>
    <dgm:pt modelId="{4F6C3593-D758-8542-8902-E2AF8B01613E}" type="parTrans" cxnId="{001DF6C5-684B-D340-8423-F67A59DBC6B6}">
      <dgm:prSet/>
      <dgm:spPr/>
      <dgm:t>
        <a:bodyPr/>
        <a:lstStyle/>
        <a:p>
          <a:endParaRPr lang="en-GB">
            <a:latin typeface="+mn-lt"/>
          </a:endParaRPr>
        </a:p>
      </dgm:t>
    </dgm:pt>
    <dgm:pt modelId="{2D754FC3-1C55-1D4C-BA5D-32F431A9E5EA}" type="sibTrans" cxnId="{001DF6C5-684B-D340-8423-F67A59DBC6B6}">
      <dgm:prSet/>
      <dgm:spPr/>
      <dgm:t>
        <a:bodyPr/>
        <a:lstStyle/>
        <a:p>
          <a:endParaRPr lang="en-GB">
            <a:latin typeface="+mn-lt"/>
          </a:endParaRPr>
        </a:p>
      </dgm:t>
    </dgm:pt>
    <dgm:pt modelId="{F10FA05D-E78D-4B48-A974-4F5B184114A0}">
      <dgm:prSet/>
      <dgm:spPr/>
      <dgm:t>
        <a:bodyPr/>
        <a:lstStyle/>
        <a:p>
          <a:r>
            <a:rPr lang="en-US" b="1" dirty="0">
              <a:latin typeface="+mn-lt"/>
              <a:ea typeface="MS PGothic" pitchFamily="34" charset="-128"/>
              <a:cs typeface="Times New Roman" pitchFamily="18" charset="0"/>
            </a:rPr>
            <a:t>Media Partners (7)</a:t>
          </a:r>
        </a:p>
      </dgm:t>
    </dgm:pt>
    <dgm:pt modelId="{4C5D4437-73AA-3940-9716-7E0E2DAA14DA}" type="parTrans" cxnId="{1A4A1132-23A1-FF4A-A4C8-181D97A89D96}">
      <dgm:prSet/>
      <dgm:spPr/>
      <dgm:t>
        <a:bodyPr/>
        <a:lstStyle/>
        <a:p>
          <a:endParaRPr lang="en-GB">
            <a:latin typeface="+mn-lt"/>
          </a:endParaRPr>
        </a:p>
      </dgm:t>
    </dgm:pt>
    <dgm:pt modelId="{DD977827-4ECC-F542-9C86-0F53DB4ADB0B}" type="sibTrans" cxnId="{1A4A1132-23A1-FF4A-A4C8-181D97A89D96}">
      <dgm:prSet/>
      <dgm:spPr/>
      <dgm:t>
        <a:bodyPr/>
        <a:lstStyle/>
        <a:p>
          <a:endParaRPr lang="en-GB">
            <a:latin typeface="+mn-lt"/>
          </a:endParaRPr>
        </a:p>
      </dgm:t>
    </dgm:pt>
    <dgm:pt modelId="{8100F2E8-0F0C-DB45-A7A6-C5C032E780E2}">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9778F4B8-CC6D-F54A-B4FE-FF6BF6B938AD}" type="parTrans" cxnId="{998DAA0D-3567-C54E-9D46-11FBA7485008}">
      <dgm:prSet/>
      <dgm:spPr/>
      <dgm:t>
        <a:bodyPr/>
        <a:lstStyle/>
        <a:p>
          <a:endParaRPr lang="en-GB">
            <a:latin typeface="+mn-lt"/>
          </a:endParaRPr>
        </a:p>
      </dgm:t>
    </dgm:pt>
    <dgm:pt modelId="{54E42252-3038-7549-A6EB-B8DA586BC7EF}" type="sibTrans" cxnId="{998DAA0D-3567-C54E-9D46-11FBA7485008}">
      <dgm:prSet/>
      <dgm:spPr/>
      <dgm:t>
        <a:bodyPr/>
        <a:lstStyle/>
        <a:p>
          <a:endParaRPr lang="en-GB">
            <a:latin typeface="+mn-lt"/>
          </a:endParaRPr>
        </a:p>
      </dgm:t>
    </dgm:pt>
    <dgm:pt modelId="{8FEB8C9F-8FB5-A84E-8FD8-50902B60F9BC}">
      <dgm:prSet/>
      <dgm:spPr/>
      <dgm:t>
        <a:bodyPr/>
        <a:lstStyle/>
        <a:p>
          <a:r>
            <a:rPr lang="en-US" b="1" dirty="0">
              <a:latin typeface="+mn-lt"/>
            </a:rPr>
            <a:t>Are observers in the Steering Committee </a:t>
          </a:r>
        </a:p>
      </dgm:t>
    </dgm:pt>
    <dgm:pt modelId="{C9CEAA3F-89DA-5340-B975-FB1DA490B4A9}" type="parTrans" cxnId="{3B66F8AB-CAA9-7D4A-9720-91FA4A8BEF5D}">
      <dgm:prSet/>
      <dgm:spPr/>
      <dgm:t>
        <a:bodyPr/>
        <a:lstStyle/>
        <a:p>
          <a:endParaRPr lang="en-GB">
            <a:latin typeface="+mn-lt"/>
          </a:endParaRPr>
        </a:p>
      </dgm:t>
    </dgm:pt>
    <dgm:pt modelId="{9CF8AA71-E231-8646-AB14-24D595ACD903}" type="sibTrans" cxnId="{3B66F8AB-CAA9-7D4A-9720-91FA4A8BEF5D}">
      <dgm:prSet/>
      <dgm:spPr/>
      <dgm:t>
        <a:bodyPr/>
        <a:lstStyle/>
        <a:p>
          <a:endParaRPr lang="en-GB">
            <a:latin typeface="+mn-lt"/>
          </a:endParaRPr>
        </a:p>
      </dgm:t>
    </dgm:pt>
    <dgm:pt modelId="{01863FE3-3DA2-054E-84E4-878D587C27FA}">
      <dgm:prSet/>
      <dgm:spPr/>
      <dgm:t>
        <a:bodyPr/>
        <a:lstStyle/>
        <a:p>
          <a:r>
            <a:rPr lang="en-US" b="1" dirty="0">
              <a:latin typeface="+mn-lt"/>
              <a:ea typeface="MS PGothic" pitchFamily="34" charset="-128"/>
            </a:rPr>
            <a:t>Promote WUC activities and communication</a:t>
          </a:r>
        </a:p>
      </dgm:t>
    </dgm:pt>
    <dgm:pt modelId="{841449EF-D3E4-3542-8F52-3182BA1E96C3}" type="parTrans" cxnId="{607C5CD5-09DE-7540-A04F-CDAA4D465E8B}">
      <dgm:prSet/>
      <dgm:spPr/>
      <dgm:t>
        <a:bodyPr/>
        <a:lstStyle/>
        <a:p>
          <a:endParaRPr lang="en-GB">
            <a:latin typeface="+mn-lt"/>
          </a:endParaRPr>
        </a:p>
      </dgm:t>
    </dgm:pt>
    <dgm:pt modelId="{DB87CAD2-259E-9C46-ADB7-C93F2A08695F}" type="sibTrans" cxnId="{607C5CD5-09DE-7540-A04F-CDAA4D465E8B}">
      <dgm:prSet/>
      <dgm:spPr/>
      <dgm:t>
        <a:bodyPr/>
        <a:lstStyle/>
        <a:p>
          <a:endParaRPr lang="en-GB">
            <a:latin typeface="+mn-lt"/>
          </a:endParaRPr>
        </a:p>
      </dgm:t>
    </dgm:pt>
    <dgm:pt modelId="{A3DEC991-625D-0F47-ADC4-6A4A1ACF575D}">
      <dgm:prSet/>
      <dgm:spPr/>
      <dgm:t>
        <a:bodyPr/>
        <a:lstStyle/>
        <a:p>
          <a:r>
            <a:rPr lang="en-US" b="1" dirty="0">
              <a:latin typeface="+mn-lt"/>
            </a:rPr>
            <a:t>Sign Statement of Commitments</a:t>
          </a:r>
          <a:endParaRPr lang="en-US" b="1" dirty="0">
            <a:latin typeface="+mn-lt"/>
            <a:ea typeface="MS PGothic" pitchFamily="34" charset="-128"/>
            <a:cs typeface="Times New Roman" pitchFamily="18" charset="0"/>
          </a:endParaRPr>
        </a:p>
      </dgm:t>
    </dgm:pt>
    <dgm:pt modelId="{69816256-90A7-0A4C-A1F5-6A5780981EC4}" type="parTrans" cxnId="{E11C8547-C926-1D44-B574-6A77D3472D81}">
      <dgm:prSet/>
      <dgm:spPr/>
      <dgm:t>
        <a:bodyPr/>
        <a:lstStyle/>
        <a:p>
          <a:endParaRPr lang="en-GB">
            <a:latin typeface="+mn-lt"/>
          </a:endParaRPr>
        </a:p>
      </dgm:t>
    </dgm:pt>
    <dgm:pt modelId="{E5F5262B-8524-6A43-B39C-337F0239810E}" type="sibTrans" cxnId="{E11C8547-C926-1D44-B574-6A77D3472D81}">
      <dgm:prSet/>
      <dgm:spPr/>
      <dgm:t>
        <a:bodyPr/>
        <a:lstStyle/>
        <a:p>
          <a:endParaRPr lang="en-GB">
            <a:latin typeface="+mn-lt"/>
          </a:endParaRPr>
        </a:p>
      </dgm:t>
    </dgm:pt>
    <dgm:pt modelId="{740FAA9F-EA41-A441-8E95-2B8F7A19056E}">
      <dgm:prSet/>
      <dgm:spPr/>
      <dgm:t>
        <a:bodyPr/>
        <a:lstStyle/>
        <a:p>
          <a:r>
            <a:rPr lang="en-US" b="1" dirty="0">
              <a:latin typeface="+mn-lt"/>
            </a:rPr>
            <a:t>Are observers in the Steering Committee </a:t>
          </a:r>
        </a:p>
      </dgm:t>
    </dgm:pt>
    <dgm:pt modelId="{442F461D-6265-FC43-8D8B-F2BF63F607EC}" type="parTrans" cxnId="{005E16CA-5804-F347-A410-442258F0B477}">
      <dgm:prSet/>
      <dgm:spPr/>
      <dgm:t>
        <a:bodyPr/>
        <a:lstStyle/>
        <a:p>
          <a:endParaRPr lang="en-GB">
            <a:latin typeface="+mn-lt"/>
          </a:endParaRPr>
        </a:p>
      </dgm:t>
    </dgm:pt>
    <dgm:pt modelId="{3DA8AE12-46A7-BA4A-842A-48DBFC237313}" type="sibTrans" cxnId="{005E16CA-5804-F347-A410-442258F0B477}">
      <dgm:prSet/>
      <dgm:spPr/>
      <dgm:t>
        <a:bodyPr/>
        <a:lstStyle/>
        <a:p>
          <a:endParaRPr lang="en-GB">
            <a:latin typeface="+mn-lt"/>
          </a:endParaRPr>
        </a:p>
      </dgm:t>
    </dgm:pt>
    <dgm:pt modelId="{8B16AFED-49A1-5945-A8B7-1DFA56F6BCF6}">
      <dgm:prSet/>
      <dgm:spPr/>
      <dgm:t>
        <a:bodyPr/>
        <a:lstStyle/>
        <a:p>
          <a:r>
            <a:rPr lang="en-US" b="1" dirty="0">
              <a:latin typeface="+mn-lt"/>
              <a:ea typeface="MS PGothic" pitchFamily="34" charset="-128"/>
            </a:rPr>
            <a:t>Promote WUC communication</a:t>
          </a:r>
        </a:p>
      </dgm:t>
    </dgm:pt>
    <dgm:pt modelId="{5A0A5BB4-70A1-C24A-9134-133A73F78608}" type="parTrans" cxnId="{56DD233F-0B7A-014B-A9EE-46ECA768EF98}">
      <dgm:prSet/>
      <dgm:spPr/>
      <dgm:t>
        <a:bodyPr/>
        <a:lstStyle/>
        <a:p>
          <a:endParaRPr lang="en-GB">
            <a:latin typeface="+mn-lt"/>
          </a:endParaRPr>
        </a:p>
      </dgm:t>
    </dgm:pt>
    <dgm:pt modelId="{FA173806-99BD-CA43-B284-C9E196E03E10}" type="sibTrans" cxnId="{56DD233F-0B7A-014B-A9EE-46ECA768EF98}">
      <dgm:prSet/>
      <dgm:spPr/>
      <dgm:t>
        <a:bodyPr/>
        <a:lstStyle/>
        <a:p>
          <a:endParaRPr lang="en-GB">
            <a:latin typeface="+mn-lt"/>
          </a:endParaRPr>
        </a:p>
      </dgm:t>
    </dgm:pt>
    <dgm:pt modelId="{14A57FC5-0DA3-C94A-BFF1-3EEBFB3CCF11}" type="pres">
      <dgm:prSet presAssocID="{2D413AF5-56D0-6844-86B3-4B4512EBD510}" presName="Name0" presStyleCnt="0">
        <dgm:presLayoutVars>
          <dgm:dir/>
          <dgm:resizeHandles val="exact"/>
        </dgm:presLayoutVars>
      </dgm:prSet>
      <dgm:spPr/>
    </dgm:pt>
    <dgm:pt modelId="{8FEF3CAB-7993-AD4C-A4CC-510291E82161}" type="pres">
      <dgm:prSet presAssocID="{C713B704-7F94-FB4B-AA93-F9569CA1FAA1}" presName="node" presStyleLbl="node1" presStyleIdx="0" presStyleCnt="5">
        <dgm:presLayoutVars>
          <dgm:bulletEnabled val="1"/>
        </dgm:presLayoutVars>
      </dgm:prSet>
      <dgm:spPr/>
    </dgm:pt>
    <dgm:pt modelId="{91B7417B-A5E4-3A44-A178-702C4B840A45}" type="pres">
      <dgm:prSet presAssocID="{80AE5504-B051-F742-97C8-FED88D8CEA00}" presName="sibTrans" presStyleCnt="0"/>
      <dgm:spPr/>
    </dgm:pt>
    <dgm:pt modelId="{449BED78-9111-CA4E-8D02-5087C7A79078}" type="pres">
      <dgm:prSet presAssocID="{B8D4EA96-CD6B-EE49-8037-4BC6660C2B42}" presName="node" presStyleLbl="node1" presStyleIdx="1" presStyleCnt="5">
        <dgm:presLayoutVars>
          <dgm:bulletEnabled val="1"/>
        </dgm:presLayoutVars>
      </dgm:prSet>
      <dgm:spPr/>
    </dgm:pt>
    <dgm:pt modelId="{071C8506-2307-414A-B60D-6438A36DB3DD}" type="pres">
      <dgm:prSet presAssocID="{A7136ABB-E008-B541-9B04-A98B25351126}" presName="sibTrans" presStyleCnt="0"/>
      <dgm:spPr/>
    </dgm:pt>
    <dgm:pt modelId="{46501A05-8DE7-F14B-A9D8-33B09E2C94CA}" type="pres">
      <dgm:prSet presAssocID="{4997074E-7110-EE4C-8CFB-3D14009CA192}" presName="node" presStyleLbl="node1" presStyleIdx="2" presStyleCnt="5">
        <dgm:presLayoutVars>
          <dgm:bulletEnabled val="1"/>
        </dgm:presLayoutVars>
      </dgm:prSet>
      <dgm:spPr/>
    </dgm:pt>
    <dgm:pt modelId="{218AF33D-5441-C140-8A16-385B1A3759AF}" type="pres">
      <dgm:prSet presAssocID="{D9E53BB5-996E-1844-B53D-32F7B418C1EA}" presName="sibTrans" presStyleCnt="0"/>
      <dgm:spPr/>
    </dgm:pt>
    <dgm:pt modelId="{43E0569F-CE2D-D846-B1CC-6A3E6268747C}" type="pres">
      <dgm:prSet presAssocID="{C42857D3-F1E7-B844-87C9-B5D368056899}" presName="node" presStyleLbl="node1" presStyleIdx="3" presStyleCnt="5">
        <dgm:presLayoutVars>
          <dgm:bulletEnabled val="1"/>
        </dgm:presLayoutVars>
      </dgm:prSet>
      <dgm:spPr/>
    </dgm:pt>
    <dgm:pt modelId="{A3C4ACD2-3D5C-6143-B864-C0E1DD0094C2}" type="pres">
      <dgm:prSet presAssocID="{2D754FC3-1C55-1D4C-BA5D-32F431A9E5EA}" presName="sibTrans" presStyleCnt="0"/>
      <dgm:spPr/>
    </dgm:pt>
    <dgm:pt modelId="{87BA92B3-9328-4240-90FF-5A9AC7D8D89D}" type="pres">
      <dgm:prSet presAssocID="{F10FA05D-E78D-4B48-A974-4F5B184114A0}" presName="node" presStyleLbl="node1" presStyleIdx="4" presStyleCnt="5" custScaleX="98719">
        <dgm:presLayoutVars>
          <dgm:bulletEnabled val="1"/>
        </dgm:presLayoutVars>
      </dgm:prSet>
      <dgm:spPr/>
    </dgm:pt>
  </dgm:ptLst>
  <dgm:cxnLst>
    <dgm:cxn modelId="{8DF26A01-E89F-AD4F-B6C1-4DAA21278AF3}" srcId="{4997074E-7110-EE4C-8CFB-3D14009CA192}" destId="{C883427E-4931-9544-B889-F3217C8BC509}" srcOrd="1" destOrd="0" parTransId="{980B7E78-51DC-B442-91FB-50AA5B7665EA}" sibTransId="{1899F794-4E6C-1C4E-A498-E22597B79964}"/>
    <dgm:cxn modelId="{C4140B04-4535-FE49-86EF-73D3C3281789}" srcId="{4997074E-7110-EE4C-8CFB-3D14009CA192}" destId="{C59409AA-5CCD-D249-BFF8-6D1C057D63F5}" srcOrd="3" destOrd="0" parTransId="{6DB76EFF-FCDF-BB43-A5E2-0CA012837BA4}" sibTransId="{1C29D9D9-DC23-1648-83DE-12B1AF898696}"/>
    <dgm:cxn modelId="{3742F804-C8B3-0D4B-B8B1-ED883A56253E}" srcId="{C713B704-7F94-FB4B-AA93-F9569CA1FAA1}" destId="{3D843D7B-F9C5-1349-A59E-3A4B2BDA31B6}" srcOrd="3" destOrd="0" parTransId="{DF0C875A-8A5C-6143-8F3B-BA78F6055499}" sibTransId="{246A545A-A3ED-B947-A06A-29B857E466E0}"/>
    <dgm:cxn modelId="{998DAA0D-3567-C54E-9D46-11FBA7485008}" srcId="{C42857D3-F1E7-B844-87C9-B5D368056899}" destId="{8100F2E8-0F0C-DB45-A7A6-C5C032E780E2}" srcOrd="0" destOrd="0" parTransId="{9778F4B8-CC6D-F54A-B4FE-FF6BF6B938AD}" sibTransId="{54E42252-3038-7549-A6EB-B8DA586BC7EF}"/>
    <dgm:cxn modelId="{A57C7D1B-8DAA-6443-9888-78B4681F661B}" type="presOf" srcId="{C713B704-7F94-FB4B-AA93-F9569CA1FAA1}" destId="{8FEF3CAB-7993-AD4C-A4CC-510291E82161}" srcOrd="0" destOrd="0" presId="urn:microsoft.com/office/officeart/2005/8/layout/hList6"/>
    <dgm:cxn modelId="{FDFFE120-FD72-7544-B4A4-282B95306C12}" type="presOf" srcId="{8FEB8C9F-8FB5-A84E-8FD8-50902B60F9BC}" destId="{43E0569F-CE2D-D846-B1CC-6A3E6268747C}" srcOrd="0" destOrd="2" presId="urn:microsoft.com/office/officeart/2005/8/layout/hList6"/>
    <dgm:cxn modelId="{97149F22-3E8F-0643-A38C-1D6D96CEAA38}" srcId="{4997074E-7110-EE4C-8CFB-3D14009CA192}" destId="{CC639F42-6E05-404E-B473-6E5D75B8B7C2}" srcOrd="2" destOrd="0" parTransId="{F9C13009-5A08-6644-9012-1BED3B627AB7}" sibTransId="{D280B027-9E5C-314B-BAFC-07B29E18558D}"/>
    <dgm:cxn modelId="{2EE6B524-4AD0-8C4E-B0D5-52D447624D89}" srcId="{B8D4EA96-CD6B-EE49-8037-4BC6660C2B42}" destId="{907CE11B-2841-CE44-AAA3-1D028DD3B7F6}" srcOrd="1" destOrd="0" parTransId="{DAE5232F-A7FD-7E46-8F51-472DFCFC9723}" sibTransId="{D7B1EDCF-9EFE-5F4D-81A6-F53EA9BD890F}"/>
    <dgm:cxn modelId="{EF50F531-0CA8-8748-AD3D-C9C5A2AC5928}" type="presOf" srcId="{A3DEC991-625D-0F47-ADC4-6A4A1ACF575D}" destId="{87BA92B3-9328-4240-90FF-5A9AC7D8D89D}" srcOrd="0" destOrd="1" presId="urn:microsoft.com/office/officeart/2005/8/layout/hList6"/>
    <dgm:cxn modelId="{1A4A1132-23A1-FF4A-A4C8-181D97A89D96}" srcId="{2D413AF5-56D0-6844-86B3-4B4512EBD510}" destId="{F10FA05D-E78D-4B48-A974-4F5B184114A0}" srcOrd="4" destOrd="0" parTransId="{4C5D4437-73AA-3940-9716-7E0E2DAA14DA}" sibTransId="{DD977827-4ECC-F542-9C86-0F53DB4ADB0B}"/>
    <dgm:cxn modelId="{56DD233F-0B7A-014B-A9EE-46ECA768EF98}" srcId="{F10FA05D-E78D-4B48-A974-4F5B184114A0}" destId="{8B16AFED-49A1-5945-A8B7-1DFA56F6BCF6}" srcOrd="2" destOrd="0" parTransId="{5A0A5BB4-70A1-C24A-9134-133A73F78608}" sibTransId="{FA173806-99BD-CA43-B284-C9E196E03E10}"/>
    <dgm:cxn modelId="{E7811B41-13C7-3649-AA63-593FC85B452C}" srcId="{4997074E-7110-EE4C-8CFB-3D14009CA192}" destId="{8317E154-6AED-DA48-85CD-2312E4D6406B}" srcOrd="0" destOrd="0" parTransId="{8023EAFC-B46F-754B-9841-95D6639F8668}" sibTransId="{AF490129-1091-B04A-BF5D-24A77D30E149}"/>
    <dgm:cxn modelId="{E11C8547-C926-1D44-B574-6A77D3472D81}" srcId="{F10FA05D-E78D-4B48-A974-4F5B184114A0}" destId="{A3DEC991-625D-0F47-ADC4-6A4A1ACF575D}" srcOrd="0" destOrd="0" parTransId="{69816256-90A7-0A4C-A1F5-6A5780981EC4}" sibTransId="{E5F5262B-8524-6A43-B39C-337F0239810E}"/>
    <dgm:cxn modelId="{4DEE2F48-2458-C745-8D44-FF0C78CFE8FE}" type="presOf" srcId="{01863FE3-3DA2-054E-84E4-878D587C27FA}" destId="{43E0569F-CE2D-D846-B1CC-6A3E6268747C}" srcOrd="0" destOrd="3" presId="urn:microsoft.com/office/officeart/2005/8/layout/hList6"/>
    <dgm:cxn modelId="{2503044E-91A2-0248-9FB8-1838449ABE26}" type="presOf" srcId="{8B16AFED-49A1-5945-A8B7-1DFA56F6BCF6}" destId="{87BA92B3-9328-4240-90FF-5A9AC7D8D89D}" srcOrd="0" destOrd="3" presId="urn:microsoft.com/office/officeart/2005/8/layout/hList6"/>
    <dgm:cxn modelId="{D4999750-586A-D14C-AB91-981715BCD653}" type="presOf" srcId="{001BE9D9-4EF6-4446-882E-53F70DB3E25E}" destId="{8FEF3CAB-7993-AD4C-A4CC-510291E82161}" srcOrd="0" destOrd="2" presId="urn:microsoft.com/office/officeart/2005/8/layout/hList6"/>
    <dgm:cxn modelId="{F2C09E57-10F5-B844-8520-EC2D697876E4}" srcId="{C713B704-7F94-FB4B-AA93-F9569CA1FAA1}" destId="{47E4AA98-2EA0-294A-95AA-6B87717E636E}" srcOrd="2" destOrd="0" parTransId="{399048E2-E3BA-6B46-898A-B98F5389F661}" sibTransId="{A0188D04-F8D0-2546-BAD6-024A6E437F81}"/>
    <dgm:cxn modelId="{2C81045E-E6E2-9C4E-B61E-1E105007E533}" type="presOf" srcId="{8317E154-6AED-DA48-85CD-2312E4D6406B}" destId="{46501A05-8DE7-F14B-A9D8-33B09E2C94CA}" srcOrd="0" destOrd="1" presId="urn:microsoft.com/office/officeart/2005/8/layout/hList6"/>
    <dgm:cxn modelId="{02136D5F-364E-C241-AA03-C8F9BFCE8E87}" type="presOf" srcId="{740FAA9F-EA41-A441-8E95-2B8F7A19056E}" destId="{87BA92B3-9328-4240-90FF-5A9AC7D8D89D}" srcOrd="0" destOrd="2" presId="urn:microsoft.com/office/officeart/2005/8/layout/hList6"/>
    <dgm:cxn modelId="{9B08AD66-267F-3445-BF61-9334BB93F8B0}" srcId="{C713B704-7F94-FB4B-AA93-F9569CA1FAA1}" destId="{D6D545C7-7344-9D4A-A175-913F72D1CEE3}" srcOrd="0" destOrd="0" parTransId="{2636F515-F63B-B445-BAF6-180D879B5231}" sibTransId="{09D9E440-E2FD-5B45-B5CC-BCBEB69396D7}"/>
    <dgm:cxn modelId="{666C5E67-5ABB-DA4F-B692-BA339D061B68}" type="presOf" srcId="{C42857D3-F1E7-B844-87C9-B5D368056899}" destId="{43E0569F-CE2D-D846-B1CC-6A3E6268747C}" srcOrd="0" destOrd="0" presId="urn:microsoft.com/office/officeart/2005/8/layout/hList6"/>
    <dgm:cxn modelId="{3852106B-7029-7441-AF87-4570C3F3FFFD}" type="presOf" srcId="{B8D4EA96-CD6B-EE49-8037-4BC6660C2B42}" destId="{449BED78-9111-CA4E-8D02-5087C7A79078}" srcOrd="0" destOrd="0" presId="urn:microsoft.com/office/officeart/2005/8/layout/hList6"/>
    <dgm:cxn modelId="{AAAA636F-5122-9B40-9390-028CA5706474}" type="presOf" srcId="{D6D545C7-7344-9D4A-A175-913F72D1CEE3}" destId="{8FEF3CAB-7993-AD4C-A4CC-510291E82161}" srcOrd="0" destOrd="1" presId="urn:microsoft.com/office/officeart/2005/8/layout/hList6"/>
    <dgm:cxn modelId="{E545D670-F40F-034C-B5E6-754C6138361A}" type="presOf" srcId="{C59409AA-5CCD-D249-BFF8-6D1C057D63F5}" destId="{46501A05-8DE7-F14B-A9D8-33B09E2C94CA}" srcOrd="0" destOrd="4" presId="urn:microsoft.com/office/officeart/2005/8/layout/hList6"/>
    <dgm:cxn modelId="{74982577-8545-9341-832F-5DA8B9CDEE93}" srcId="{2D413AF5-56D0-6844-86B3-4B4512EBD510}" destId="{B8D4EA96-CD6B-EE49-8037-4BC6660C2B42}" srcOrd="1" destOrd="0" parTransId="{A3424F48-EDF9-6049-B7E8-FBD6785E4609}" sibTransId="{A7136ABB-E008-B541-9B04-A98B25351126}"/>
    <dgm:cxn modelId="{23388479-0B04-B746-B24A-A5D7F5A4E9CD}" type="presOf" srcId="{F10FA05D-E78D-4B48-A974-4F5B184114A0}" destId="{87BA92B3-9328-4240-90FF-5A9AC7D8D89D}" srcOrd="0" destOrd="0" presId="urn:microsoft.com/office/officeart/2005/8/layout/hList6"/>
    <dgm:cxn modelId="{33B3D97A-31FE-F344-82B7-D3B04ED9C964}" srcId="{2D413AF5-56D0-6844-86B3-4B4512EBD510}" destId="{4997074E-7110-EE4C-8CFB-3D14009CA192}" srcOrd="2" destOrd="0" parTransId="{1834D63D-3605-F64C-A991-E12F6783A5C3}" sibTransId="{D9E53BB5-996E-1844-B53D-32F7B418C1EA}"/>
    <dgm:cxn modelId="{88BBC27E-9028-6847-A002-FBDCB9848049}" type="presOf" srcId="{C883427E-4931-9544-B889-F3217C8BC509}" destId="{46501A05-8DE7-F14B-A9D8-33B09E2C94CA}" srcOrd="0" destOrd="2" presId="urn:microsoft.com/office/officeart/2005/8/layout/hList6"/>
    <dgm:cxn modelId="{3DDBC684-F180-6346-AB48-2F885B00904C}" srcId="{B8D4EA96-CD6B-EE49-8037-4BC6660C2B42}" destId="{FFEEF63D-9C2E-D24A-A356-F56BC43B9307}" srcOrd="0" destOrd="0" parTransId="{FA1E9258-93F0-8B42-8257-0D53976D8DB2}" sibTransId="{E7284ED5-1E9F-8848-B3ED-4C5EEBFF987D}"/>
    <dgm:cxn modelId="{D7187E8C-71A6-7547-B2DD-FD8CB033B26C}" type="presOf" srcId="{47E4AA98-2EA0-294A-95AA-6B87717E636E}" destId="{8FEF3CAB-7993-AD4C-A4CC-510291E82161}" srcOrd="0" destOrd="3" presId="urn:microsoft.com/office/officeart/2005/8/layout/hList6"/>
    <dgm:cxn modelId="{880A228E-DA5A-2542-8410-241455BF1C85}" type="presOf" srcId="{3D843D7B-F9C5-1349-A59E-3A4B2BDA31B6}" destId="{8FEF3CAB-7993-AD4C-A4CC-510291E82161}" srcOrd="0" destOrd="4" presId="urn:microsoft.com/office/officeart/2005/8/layout/hList6"/>
    <dgm:cxn modelId="{5A56C997-220B-D549-AB83-B74AE5E05D9E}" srcId="{C713B704-7F94-FB4B-AA93-F9569CA1FAA1}" destId="{001BE9D9-4EF6-4446-882E-53F70DB3E25E}" srcOrd="1" destOrd="0" parTransId="{C2B54898-CBF9-904A-B818-8181D3F7EEB5}" sibTransId="{CE06E33E-E775-504A-84AE-39DACD0DF1D0}"/>
    <dgm:cxn modelId="{9875E79E-154A-694F-80BF-22C307758228}" type="presOf" srcId="{907CE11B-2841-CE44-AAA3-1D028DD3B7F6}" destId="{449BED78-9111-CA4E-8D02-5087C7A79078}" srcOrd="0" destOrd="2" presId="urn:microsoft.com/office/officeart/2005/8/layout/hList6"/>
    <dgm:cxn modelId="{221731A0-4B3C-D642-AC9D-C8205013C632}" type="presOf" srcId="{CC639F42-6E05-404E-B473-6E5D75B8B7C2}" destId="{46501A05-8DE7-F14B-A9D8-33B09E2C94CA}" srcOrd="0" destOrd="3" presId="urn:microsoft.com/office/officeart/2005/8/layout/hList6"/>
    <dgm:cxn modelId="{DE5681A0-36E3-C54D-BEFC-70DDD1FD5D3B}" srcId="{2D413AF5-56D0-6844-86B3-4B4512EBD510}" destId="{C713B704-7F94-FB4B-AA93-F9569CA1FAA1}" srcOrd="0" destOrd="0" parTransId="{8745A1F1-FA3A-F24B-A21D-FABD9ACAFDA9}" sibTransId="{80AE5504-B051-F742-97C8-FED88D8CEA00}"/>
    <dgm:cxn modelId="{3B66F8AB-CAA9-7D4A-9720-91FA4A8BEF5D}" srcId="{C42857D3-F1E7-B844-87C9-B5D368056899}" destId="{8FEB8C9F-8FB5-A84E-8FD8-50902B60F9BC}" srcOrd="1" destOrd="0" parTransId="{C9CEAA3F-89DA-5340-B975-FB1DA490B4A9}" sibTransId="{9CF8AA71-E231-8646-AB14-24D595ACD903}"/>
    <dgm:cxn modelId="{592995AC-CD5C-1D4A-B8F6-D1030BD472B3}" type="presOf" srcId="{04AFA6DD-185A-7D48-8ACC-45C5172D33A7}" destId="{449BED78-9111-CA4E-8D02-5087C7A79078}" srcOrd="0" destOrd="4" presId="urn:microsoft.com/office/officeart/2005/8/layout/hList6"/>
    <dgm:cxn modelId="{060FBDAD-C061-5145-8D19-8A658E37E0DD}" type="presOf" srcId="{4997074E-7110-EE4C-8CFB-3D14009CA192}" destId="{46501A05-8DE7-F14B-A9D8-33B09E2C94CA}" srcOrd="0" destOrd="0" presId="urn:microsoft.com/office/officeart/2005/8/layout/hList6"/>
    <dgm:cxn modelId="{001DF6C5-684B-D340-8423-F67A59DBC6B6}" srcId="{2D413AF5-56D0-6844-86B3-4B4512EBD510}" destId="{C42857D3-F1E7-B844-87C9-B5D368056899}" srcOrd="3" destOrd="0" parTransId="{4F6C3593-D758-8542-8902-E2AF8B01613E}" sibTransId="{2D754FC3-1C55-1D4C-BA5D-32F431A9E5EA}"/>
    <dgm:cxn modelId="{2351DAC8-4069-F545-90C0-6E7D21AAE9FF}" srcId="{B8D4EA96-CD6B-EE49-8037-4BC6660C2B42}" destId="{04AFA6DD-185A-7D48-8ACC-45C5172D33A7}" srcOrd="3" destOrd="0" parTransId="{4411136E-E3FF-2042-BA47-9EDFC16FC241}" sibTransId="{01503C98-5FAD-F84C-94B5-5B9CFB056CDF}"/>
    <dgm:cxn modelId="{005E16CA-5804-F347-A410-442258F0B477}" srcId="{F10FA05D-E78D-4B48-A974-4F5B184114A0}" destId="{740FAA9F-EA41-A441-8E95-2B8F7A19056E}" srcOrd="1" destOrd="0" parTransId="{442F461D-6265-FC43-8D8B-F2BF63F607EC}" sibTransId="{3DA8AE12-46A7-BA4A-842A-48DBFC237313}"/>
    <dgm:cxn modelId="{1B9F2ECD-635B-FD4F-87AE-BB72CCF072E2}" srcId="{B8D4EA96-CD6B-EE49-8037-4BC6660C2B42}" destId="{2F16E05F-B3D2-1E45-BCC2-0D5FAD7A82C3}" srcOrd="2" destOrd="0" parTransId="{4BF27292-CC9D-A14C-9119-831AB6BF3969}" sibTransId="{2DCF86FD-B3BF-3E47-9813-265333E1B20E}"/>
    <dgm:cxn modelId="{352894CF-E3CE-E84F-AA00-D3154C4B9EF6}" type="presOf" srcId="{2D413AF5-56D0-6844-86B3-4B4512EBD510}" destId="{14A57FC5-0DA3-C94A-BFF1-3EEBFB3CCF11}" srcOrd="0" destOrd="0" presId="urn:microsoft.com/office/officeart/2005/8/layout/hList6"/>
    <dgm:cxn modelId="{607C5CD5-09DE-7540-A04F-CDAA4D465E8B}" srcId="{C42857D3-F1E7-B844-87C9-B5D368056899}" destId="{01863FE3-3DA2-054E-84E4-878D587C27FA}" srcOrd="2" destOrd="0" parTransId="{841449EF-D3E4-3542-8F52-3182BA1E96C3}" sibTransId="{DB87CAD2-259E-9C46-ADB7-C93F2A08695F}"/>
    <dgm:cxn modelId="{9A019ED8-D871-734F-A7BA-879F69428160}" type="presOf" srcId="{2F16E05F-B3D2-1E45-BCC2-0D5FAD7A82C3}" destId="{449BED78-9111-CA4E-8D02-5087C7A79078}" srcOrd="0" destOrd="3" presId="urn:microsoft.com/office/officeart/2005/8/layout/hList6"/>
    <dgm:cxn modelId="{75BFEEE3-7B5F-DA40-A44A-28C2D73C3D3A}" type="presOf" srcId="{8100F2E8-0F0C-DB45-A7A6-C5C032E780E2}" destId="{43E0569F-CE2D-D846-B1CC-6A3E6268747C}" srcOrd="0" destOrd="1" presId="urn:microsoft.com/office/officeart/2005/8/layout/hList6"/>
    <dgm:cxn modelId="{BF2852EF-3589-1046-9B81-0FB30CF31567}" type="presOf" srcId="{FFEEF63D-9C2E-D24A-A356-F56BC43B9307}" destId="{449BED78-9111-CA4E-8D02-5087C7A79078}" srcOrd="0" destOrd="1" presId="urn:microsoft.com/office/officeart/2005/8/layout/hList6"/>
    <dgm:cxn modelId="{D93C55C1-5E70-3A4C-BDD2-FF97EF281E9F}" type="presParOf" srcId="{14A57FC5-0DA3-C94A-BFF1-3EEBFB3CCF11}" destId="{8FEF3CAB-7993-AD4C-A4CC-510291E82161}" srcOrd="0" destOrd="0" presId="urn:microsoft.com/office/officeart/2005/8/layout/hList6"/>
    <dgm:cxn modelId="{5CE3A36C-C358-AC4F-B7D1-D1432BC77EE4}" type="presParOf" srcId="{14A57FC5-0DA3-C94A-BFF1-3EEBFB3CCF11}" destId="{91B7417B-A5E4-3A44-A178-702C4B840A45}" srcOrd="1" destOrd="0" presId="urn:microsoft.com/office/officeart/2005/8/layout/hList6"/>
    <dgm:cxn modelId="{E7081B46-0494-4542-BC0B-D54F79428D81}" type="presParOf" srcId="{14A57FC5-0DA3-C94A-BFF1-3EEBFB3CCF11}" destId="{449BED78-9111-CA4E-8D02-5087C7A79078}" srcOrd="2" destOrd="0" presId="urn:microsoft.com/office/officeart/2005/8/layout/hList6"/>
    <dgm:cxn modelId="{0EE7F91C-77F0-3B4D-81AB-106FD241A332}" type="presParOf" srcId="{14A57FC5-0DA3-C94A-BFF1-3EEBFB3CCF11}" destId="{071C8506-2307-414A-B60D-6438A36DB3DD}" srcOrd="3" destOrd="0" presId="urn:microsoft.com/office/officeart/2005/8/layout/hList6"/>
    <dgm:cxn modelId="{5E51A35F-A332-674E-B863-CD7547536BD9}" type="presParOf" srcId="{14A57FC5-0DA3-C94A-BFF1-3EEBFB3CCF11}" destId="{46501A05-8DE7-F14B-A9D8-33B09E2C94CA}" srcOrd="4" destOrd="0" presId="urn:microsoft.com/office/officeart/2005/8/layout/hList6"/>
    <dgm:cxn modelId="{4F4E47A3-57B4-824C-883C-2923878137A8}" type="presParOf" srcId="{14A57FC5-0DA3-C94A-BFF1-3EEBFB3CCF11}" destId="{218AF33D-5441-C140-8A16-385B1A3759AF}" srcOrd="5" destOrd="0" presId="urn:microsoft.com/office/officeart/2005/8/layout/hList6"/>
    <dgm:cxn modelId="{2AE1C017-01F3-7D4F-9EA1-77EEC57459FA}" type="presParOf" srcId="{14A57FC5-0DA3-C94A-BFF1-3EEBFB3CCF11}" destId="{43E0569F-CE2D-D846-B1CC-6A3E6268747C}" srcOrd="6" destOrd="0" presId="urn:microsoft.com/office/officeart/2005/8/layout/hList6"/>
    <dgm:cxn modelId="{284522A0-8457-054E-803C-31DE3EE3F017}" type="presParOf" srcId="{14A57FC5-0DA3-C94A-BFF1-3EEBFB3CCF11}" destId="{A3C4ACD2-3D5C-6143-B864-C0E1DD0094C2}" srcOrd="7" destOrd="0" presId="urn:microsoft.com/office/officeart/2005/8/layout/hList6"/>
    <dgm:cxn modelId="{53AFA280-378A-3448-A03B-489661B095C6}" type="presParOf" srcId="{14A57FC5-0DA3-C94A-BFF1-3EEBFB3CCF11}" destId="{87BA92B3-9328-4240-90FF-5A9AC7D8D89D}"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13AF5-56D0-6844-86B3-4B4512EBD510}" type="doc">
      <dgm:prSet loTypeId="urn:microsoft.com/office/officeart/2005/8/layout/hList6" loCatId="" qsTypeId="urn:microsoft.com/office/officeart/2005/8/quickstyle/simple1" qsCatId="simple" csTypeId="urn:microsoft.com/office/officeart/2005/8/colors/colorful5" csCatId="colorful" phldr="1"/>
      <dgm:spPr/>
      <dgm:t>
        <a:bodyPr/>
        <a:lstStyle/>
        <a:p>
          <a:endParaRPr lang="en-GB"/>
        </a:p>
      </dgm:t>
    </dgm:pt>
    <dgm:pt modelId="{C713B704-7F94-FB4B-AA93-F9569CA1FAA1}">
      <dgm:prSet phldrT="[Text]" custT="1"/>
      <dgm:spPr/>
      <dgm:t>
        <a:bodyPr/>
        <a:lstStyle/>
        <a:p>
          <a:r>
            <a:rPr lang="en-GB" sz="2400" dirty="0"/>
            <a:t>Partners</a:t>
          </a:r>
        </a:p>
      </dgm:t>
    </dgm:pt>
    <dgm:pt modelId="{8745A1F1-FA3A-F24B-A21D-FABD9ACAFDA9}" type="parTrans" cxnId="{DE5681A0-36E3-C54D-BEFC-70DDD1FD5D3B}">
      <dgm:prSet/>
      <dgm:spPr/>
      <dgm:t>
        <a:bodyPr/>
        <a:lstStyle/>
        <a:p>
          <a:endParaRPr lang="en-GB" sz="2400"/>
        </a:p>
      </dgm:t>
    </dgm:pt>
    <dgm:pt modelId="{80AE5504-B051-F742-97C8-FED88D8CEA00}" type="sibTrans" cxnId="{DE5681A0-36E3-C54D-BEFC-70DDD1FD5D3B}">
      <dgm:prSet/>
      <dgm:spPr/>
      <dgm:t>
        <a:bodyPr/>
        <a:lstStyle/>
        <a:p>
          <a:endParaRPr lang="en-GB" sz="2400"/>
        </a:p>
      </dgm:t>
    </dgm:pt>
    <dgm:pt modelId="{D6D545C7-7344-9D4A-A175-913F72D1CEE3}">
      <dgm:prSet phldrT="[Text]" custT="1"/>
      <dgm:spPr/>
      <dgm:t>
        <a:bodyPr/>
        <a:lstStyle/>
        <a:p>
          <a:pPr>
            <a:buFont typeface="Arial" panose="020B0604020202020204" pitchFamily="34" charset="0"/>
            <a:buChar char="•"/>
          </a:pPr>
          <a:r>
            <a:rPr lang="en-US" sz="1800" b="1" dirty="0"/>
            <a:t>Sign Statement of Commitments (including sign up The City We Need)</a:t>
          </a:r>
          <a:endParaRPr lang="en-GB" sz="1800" dirty="0"/>
        </a:p>
      </dgm:t>
    </dgm:pt>
    <dgm:pt modelId="{2636F515-F63B-B445-BAF6-180D879B5231}" type="parTrans" cxnId="{9B08AD66-267F-3445-BF61-9334BB93F8B0}">
      <dgm:prSet/>
      <dgm:spPr/>
      <dgm:t>
        <a:bodyPr/>
        <a:lstStyle/>
        <a:p>
          <a:endParaRPr lang="en-GB" sz="2400"/>
        </a:p>
      </dgm:t>
    </dgm:pt>
    <dgm:pt modelId="{09D9E440-E2FD-5B45-B5CC-BCBEB69396D7}" type="sibTrans" cxnId="{9B08AD66-267F-3445-BF61-9334BB93F8B0}">
      <dgm:prSet/>
      <dgm:spPr/>
      <dgm:t>
        <a:bodyPr/>
        <a:lstStyle/>
        <a:p>
          <a:endParaRPr lang="en-GB" sz="2400"/>
        </a:p>
      </dgm:t>
    </dgm:pt>
    <dgm:pt modelId="{B8D4EA96-CD6B-EE49-8037-4BC6660C2B42}">
      <dgm:prSet phldrT="[Text]" custT="1"/>
      <dgm:spPr/>
      <dgm:t>
        <a:bodyPr/>
        <a:lstStyle/>
        <a:p>
          <a:r>
            <a:rPr lang="en-GB" sz="2400" dirty="0"/>
            <a:t>Sponsors</a:t>
          </a:r>
        </a:p>
      </dgm:t>
    </dgm:pt>
    <dgm:pt modelId="{A3424F48-EDF9-6049-B7E8-FBD6785E4609}" type="parTrans" cxnId="{74982577-8545-9341-832F-5DA8B9CDEE93}">
      <dgm:prSet/>
      <dgm:spPr/>
      <dgm:t>
        <a:bodyPr/>
        <a:lstStyle/>
        <a:p>
          <a:endParaRPr lang="en-GB" sz="2400"/>
        </a:p>
      </dgm:t>
    </dgm:pt>
    <dgm:pt modelId="{A7136ABB-E008-B541-9B04-A98B25351126}" type="sibTrans" cxnId="{74982577-8545-9341-832F-5DA8B9CDEE93}">
      <dgm:prSet/>
      <dgm:spPr/>
      <dgm:t>
        <a:bodyPr/>
        <a:lstStyle/>
        <a:p>
          <a:endParaRPr lang="en-GB" sz="2400"/>
        </a:p>
      </dgm:t>
    </dgm:pt>
    <dgm:pt modelId="{FFEEF63D-9C2E-D24A-A356-F56BC43B9307}">
      <dgm:prSet phldrT="[Text]" custT="1"/>
      <dgm:spPr/>
      <dgm:t>
        <a:bodyPr/>
        <a:lstStyle/>
        <a:p>
          <a:pPr>
            <a:buFont typeface="Arial" panose="020B0604020202020204" pitchFamily="34" charset="0"/>
            <a:buChar char="•"/>
          </a:pPr>
          <a:r>
            <a:rPr lang="en-US" sz="1800" b="1" dirty="0"/>
            <a:t>Have a contribution agreement with UN-Habitat</a:t>
          </a:r>
          <a:endParaRPr lang="en-GB" sz="1800" dirty="0"/>
        </a:p>
      </dgm:t>
    </dgm:pt>
    <dgm:pt modelId="{FA1E9258-93F0-8B42-8257-0D53976D8DB2}" type="parTrans" cxnId="{3DDBC684-F180-6346-AB48-2F885B00904C}">
      <dgm:prSet/>
      <dgm:spPr/>
      <dgm:t>
        <a:bodyPr/>
        <a:lstStyle/>
        <a:p>
          <a:endParaRPr lang="en-GB" sz="2400"/>
        </a:p>
      </dgm:t>
    </dgm:pt>
    <dgm:pt modelId="{E7284ED5-1E9F-8848-B3ED-4C5EEBFF987D}" type="sibTrans" cxnId="{3DDBC684-F180-6346-AB48-2F885B00904C}">
      <dgm:prSet/>
      <dgm:spPr/>
      <dgm:t>
        <a:bodyPr/>
        <a:lstStyle/>
        <a:p>
          <a:endParaRPr lang="en-GB" sz="2400"/>
        </a:p>
      </dgm:t>
    </dgm:pt>
    <dgm:pt modelId="{4997074E-7110-EE4C-8CFB-3D14009CA192}">
      <dgm:prSet phldrT="[Text]" custT="1"/>
      <dgm:spPr>
        <a:solidFill>
          <a:srgbClr val="FFBE08"/>
        </a:solidFill>
      </dgm:spPr>
      <dgm:t>
        <a:bodyPr/>
        <a:lstStyle/>
        <a:p>
          <a:r>
            <a:rPr lang="en-GB" sz="2400" dirty="0"/>
            <a:t>City Changers</a:t>
          </a:r>
        </a:p>
      </dgm:t>
    </dgm:pt>
    <dgm:pt modelId="{1834D63D-3605-F64C-A991-E12F6783A5C3}" type="parTrans" cxnId="{33B3D97A-31FE-F344-82B7-D3B04ED9C964}">
      <dgm:prSet/>
      <dgm:spPr/>
      <dgm:t>
        <a:bodyPr/>
        <a:lstStyle/>
        <a:p>
          <a:endParaRPr lang="en-GB" sz="2400"/>
        </a:p>
      </dgm:t>
    </dgm:pt>
    <dgm:pt modelId="{D9E53BB5-996E-1844-B53D-32F7B418C1EA}" type="sibTrans" cxnId="{33B3D97A-31FE-F344-82B7-D3B04ED9C964}">
      <dgm:prSet/>
      <dgm:spPr/>
      <dgm:t>
        <a:bodyPr/>
        <a:lstStyle/>
        <a:p>
          <a:endParaRPr lang="en-GB" sz="2400"/>
        </a:p>
      </dgm:t>
    </dgm:pt>
    <dgm:pt modelId="{8317E154-6AED-DA48-85CD-2312E4D6406B}">
      <dgm:prSet custT="1"/>
      <dgm:spPr>
        <a:solidFill>
          <a:srgbClr val="FFBE08"/>
        </a:solidFill>
      </dgm:spPr>
      <dgm:t>
        <a:bodyPr/>
        <a:lstStyle/>
        <a:p>
          <a:r>
            <a:rPr lang="en-US" sz="1800" b="1" dirty="0"/>
            <a:t>All participants in UTCs may become ‘City Changers’</a:t>
          </a:r>
        </a:p>
      </dgm:t>
    </dgm:pt>
    <dgm:pt modelId="{8023EAFC-B46F-754B-9841-95D6639F8668}" type="parTrans" cxnId="{E7811B41-13C7-3649-AA63-593FC85B452C}">
      <dgm:prSet/>
      <dgm:spPr/>
      <dgm:t>
        <a:bodyPr/>
        <a:lstStyle/>
        <a:p>
          <a:endParaRPr lang="en-GB" sz="2400"/>
        </a:p>
      </dgm:t>
    </dgm:pt>
    <dgm:pt modelId="{AF490129-1091-B04A-BF5D-24A77D30E149}" type="sibTrans" cxnId="{E7811B41-13C7-3649-AA63-593FC85B452C}">
      <dgm:prSet/>
      <dgm:spPr/>
      <dgm:t>
        <a:bodyPr/>
        <a:lstStyle/>
        <a:p>
          <a:endParaRPr lang="en-GB" sz="2400"/>
        </a:p>
      </dgm:t>
    </dgm:pt>
    <dgm:pt modelId="{E2CB9FB3-4B78-8545-8440-EDB7C1461473}">
      <dgm:prSet custT="1"/>
      <dgm:spPr>
        <a:solidFill>
          <a:srgbClr val="FFBE08"/>
        </a:solidFill>
      </dgm:spPr>
      <dgm:t>
        <a:bodyPr/>
        <a:lstStyle/>
        <a:p>
          <a:r>
            <a:rPr lang="en-US" sz="1800" b="1"/>
            <a:t>Sign up to The City We Need</a:t>
          </a:r>
          <a:endParaRPr lang="en-US" sz="1800" b="1" dirty="0"/>
        </a:p>
      </dgm:t>
    </dgm:pt>
    <dgm:pt modelId="{D4A38984-C329-D840-8470-AC482266F956}" type="parTrans" cxnId="{EED3C810-81A6-8747-A784-4ED2D194F165}">
      <dgm:prSet/>
      <dgm:spPr/>
      <dgm:t>
        <a:bodyPr/>
        <a:lstStyle/>
        <a:p>
          <a:endParaRPr lang="en-GB" sz="2400"/>
        </a:p>
      </dgm:t>
    </dgm:pt>
    <dgm:pt modelId="{0BDDAB54-FCF0-8E4C-98B8-C98237D77684}" type="sibTrans" cxnId="{EED3C810-81A6-8747-A784-4ED2D194F165}">
      <dgm:prSet/>
      <dgm:spPr/>
      <dgm:t>
        <a:bodyPr/>
        <a:lstStyle/>
        <a:p>
          <a:endParaRPr lang="en-GB" sz="2400"/>
        </a:p>
      </dgm:t>
    </dgm:pt>
    <dgm:pt modelId="{71E773D3-B264-6746-8FCD-E94083CB18F4}">
      <dgm:prSet custT="1"/>
      <dgm:spPr>
        <a:solidFill>
          <a:srgbClr val="FFBE08"/>
        </a:solidFill>
      </dgm:spPr>
      <dgm:t>
        <a:bodyPr/>
        <a:lstStyle/>
        <a:p>
          <a:r>
            <a:rPr lang="en-US" sz="1800" b="1"/>
            <a:t>Eligible to take part in thematic webinars, meetings</a:t>
          </a:r>
          <a:endParaRPr lang="en-US" sz="1800" b="1" dirty="0"/>
        </a:p>
      </dgm:t>
    </dgm:pt>
    <dgm:pt modelId="{C9ECFA47-1DC1-814B-B3E6-997C7695EB61}" type="parTrans" cxnId="{7D59D2F7-8C37-094A-89B9-C71EE12F1135}">
      <dgm:prSet/>
      <dgm:spPr/>
      <dgm:t>
        <a:bodyPr/>
        <a:lstStyle/>
        <a:p>
          <a:endParaRPr lang="en-GB" sz="2400"/>
        </a:p>
      </dgm:t>
    </dgm:pt>
    <dgm:pt modelId="{48869569-C4B4-1842-BC82-7F87DEBD0EE8}" type="sibTrans" cxnId="{7D59D2F7-8C37-094A-89B9-C71EE12F1135}">
      <dgm:prSet/>
      <dgm:spPr/>
      <dgm:t>
        <a:bodyPr/>
        <a:lstStyle/>
        <a:p>
          <a:endParaRPr lang="en-GB" sz="2400"/>
        </a:p>
      </dgm:t>
    </dgm:pt>
    <dgm:pt modelId="{A69164A5-AD53-AD45-AA17-46C23CB78186}">
      <dgm:prSet custT="1"/>
      <dgm:spPr>
        <a:solidFill>
          <a:srgbClr val="FFBE08"/>
        </a:solidFill>
      </dgm:spPr>
      <dgm:t>
        <a:bodyPr/>
        <a:lstStyle/>
        <a:p>
          <a:r>
            <a:rPr lang="en-US" sz="1800" b="1" dirty="0"/>
            <a:t>Receive regular information on WUC activities</a:t>
          </a:r>
        </a:p>
      </dgm:t>
    </dgm:pt>
    <dgm:pt modelId="{56DDFDAF-5DC2-8742-9909-D256AF7FC2B5}" type="parTrans" cxnId="{A0CA7DC1-910E-844B-9EC8-F70B8CFFD7AA}">
      <dgm:prSet/>
      <dgm:spPr/>
      <dgm:t>
        <a:bodyPr/>
        <a:lstStyle/>
        <a:p>
          <a:endParaRPr lang="en-GB" sz="2400"/>
        </a:p>
      </dgm:t>
    </dgm:pt>
    <dgm:pt modelId="{607AE1DB-6B6E-2044-93BA-079DBAAD8796}" type="sibTrans" cxnId="{A0CA7DC1-910E-844B-9EC8-F70B8CFFD7AA}">
      <dgm:prSet/>
      <dgm:spPr/>
      <dgm:t>
        <a:bodyPr/>
        <a:lstStyle/>
        <a:p>
          <a:endParaRPr lang="en-GB" sz="2400"/>
        </a:p>
      </dgm:t>
    </dgm:pt>
    <dgm:pt modelId="{BA96E9E2-CA81-8747-AA85-B04E284BEA6F}">
      <dgm:prSet custT="1"/>
      <dgm:spPr/>
      <dgm:t>
        <a:bodyPr/>
        <a:lstStyle/>
        <a:p>
          <a:pPr>
            <a:buFont typeface="Arial" panose="020B0604020202020204" pitchFamily="34" charset="0"/>
            <a:buChar char="•"/>
          </a:pPr>
          <a:r>
            <a:rPr lang="en-US" sz="1800" b="1"/>
            <a:t>Eligible to take part in the Steering Committee </a:t>
          </a:r>
          <a:endParaRPr lang="en-US" sz="1800" b="1" dirty="0"/>
        </a:p>
      </dgm:t>
    </dgm:pt>
    <dgm:pt modelId="{390FFD0B-BF1B-C945-BBAC-3A7795395606}" type="parTrans" cxnId="{29782161-4253-354A-8F93-DB9646AC1926}">
      <dgm:prSet/>
      <dgm:spPr/>
      <dgm:t>
        <a:bodyPr/>
        <a:lstStyle/>
        <a:p>
          <a:endParaRPr lang="en-GB" sz="2400"/>
        </a:p>
      </dgm:t>
    </dgm:pt>
    <dgm:pt modelId="{9195810F-62F7-C440-976C-7A5DF5804DF6}" type="sibTrans" cxnId="{29782161-4253-354A-8F93-DB9646AC1926}">
      <dgm:prSet/>
      <dgm:spPr/>
      <dgm:t>
        <a:bodyPr/>
        <a:lstStyle/>
        <a:p>
          <a:endParaRPr lang="en-GB" sz="2400"/>
        </a:p>
      </dgm:t>
    </dgm:pt>
    <dgm:pt modelId="{69FF4438-046D-8149-AA5E-C4D0AB187D60}">
      <dgm:prSet custT="1"/>
      <dgm:spPr/>
      <dgm:t>
        <a:bodyPr/>
        <a:lstStyle/>
        <a:p>
          <a:pPr>
            <a:buFont typeface="Arial" panose="020B0604020202020204" pitchFamily="34" charset="0"/>
            <a:buChar char="•"/>
          </a:pPr>
          <a:r>
            <a:rPr lang="en-US" sz="1800" b="1" dirty="0">
              <a:latin typeface="Calibri" pitchFamily="34" charset="0"/>
              <a:ea typeface="MS PGothic" pitchFamily="34" charset="-128"/>
            </a:rPr>
            <a:t>Promote WUC activities and communication</a:t>
          </a:r>
        </a:p>
      </dgm:t>
    </dgm:pt>
    <dgm:pt modelId="{E9D342AE-1034-0F45-AEE5-63F295BC1FDE}" type="parTrans" cxnId="{2A6EAA9C-B0A6-0F48-B17E-BAB885CC3E68}">
      <dgm:prSet/>
      <dgm:spPr/>
      <dgm:t>
        <a:bodyPr/>
        <a:lstStyle/>
        <a:p>
          <a:endParaRPr lang="en-GB" sz="2400"/>
        </a:p>
      </dgm:t>
    </dgm:pt>
    <dgm:pt modelId="{B87A2789-5634-454A-BC31-EBD2C8D81E27}" type="sibTrans" cxnId="{2A6EAA9C-B0A6-0F48-B17E-BAB885CC3E68}">
      <dgm:prSet/>
      <dgm:spPr/>
      <dgm:t>
        <a:bodyPr/>
        <a:lstStyle/>
        <a:p>
          <a:endParaRPr lang="en-GB" sz="2400"/>
        </a:p>
      </dgm:t>
    </dgm:pt>
    <dgm:pt modelId="{5C14DECC-50EB-3146-A02F-16BFE1C14429}">
      <dgm:prSet custT="1"/>
      <dgm:spPr/>
      <dgm:t>
        <a:bodyPr/>
        <a:lstStyle/>
        <a:p>
          <a:pPr>
            <a:buFont typeface="Arial" panose="020B0604020202020204" pitchFamily="34" charset="0"/>
            <a:buChar char="•"/>
          </a:pPr>
          <a:r>
            <a:rPr lang="en-US" sz="1800" b="1"/>
            <a:t>Commit to key areas of change to be shared and monitored</a:t>
          </a:r>
          <a:endParaRPr lang="en-US" sz="1800" b="1" dirty="0"/>
        </a:p>
      </dgm:t>
    </dgm:pt>
    <dgm:pt modelId="{FE289BFA-A06E-CB41-93CB-959842A68551}" type="parTrans" cxnId="{CB0DAD68-FF73-CE41-854A-6E4C2DCC969E}">
      <dgm:prSet/>
      <dgm:spPr/>
      <dgm:t>
        <a:bodyPr/>
        <a:lstStyle/>
        <a:p>
          <a:endParaRPr lang="en-GB" sz="2400"/>
        </a:p>
      </dgm:t>
    </dgm:pt>
    <dgm:pt modelId="{CF8CB7FA-CDF8-D640-B3B2-10837FCFCCC5}" type="sibTrans" cxnId="{CB0DAD68-FF73-CE41-854A-6E4C2DCC969E}">
      <dgm:prSet/>
      <dgm:spPr/>
      <dgm:t>
        <a:bodyPr/>
        <a:lstStyle/>
        <a:p>
          <a:endParaRPr lang="en-GB" sz="2400"/>
        </a:p>
      </dgm:t>
    </dgm:pt>
    <dgm:pt modelId="{C8B5314F-13AF-6544-B521-4DE094F6F660}">
      <dgm:prSet custT="1"/>
      <dgm:spPr/>
      <dgm:t>
        <a:bodyPr/>
        <a:lstStyle/>
        <a:p>
          <a:pPr>
            <a:buFont typeface="Arial" panose="020B0604020202020204" pitchFamily="34" charset="0"/>
            <a:buChar char="•"/>
          </a:pPr>
          <a:r>
            <a:rPr lang="en-US" sz="1800" b="1"/>
            <a:t>Eligible to take part in the Steering Committee </a:t>
          </a:r>
          <a:endParaRPr lang="en-US" sz="1800" b="1" dirty="0"/>
        </a:p>
      </dgm:t>
    </dgm:pt>
    <dgm:pt modelId="{108DC9CE-06E4-764B-91BA-5B6F6C265F97}" type="parTrans" cxnId="{6CF4243C-1A85-FB41-A155-9C8D6999E791}">
      <dgm:prSet/>
      <dgm:spPr/>
      <dgm:t>
        <a:bodyPr/>
        <a:lstStyle/>
        <a:p>
          <a:endParaRPr lang="en-GB" sz="2400"/>
        </a:p>
      </dgm:t>
    </dgm:pt>
    <dgm:pt modelId="{79D92963-7E18-FA48-8CED-D6C74209AC65}" type="sibTrans" cxnId="{6CF4243C-1A85-FB41-A155-9C8D6999E791}">
      <dgm:prSet/>
      <dgm:spPr/>
      <dgm:t>
        <a:bodyPr/>
        <a:lstStyle/>
        <a:p>
          <a:endParaRPr lang="en-GB" sz="2400"/>
        </a:p>
      </dgm:t>
    </dgm:pt>
    <dgm:pt modelId="{4DE8B544-AA17-4745-9B28-5D948D85DF5A}">
      <dgm:prSet custT="1"/>
      <dgm:spPr/>
      <dgm:t>
        <a:bodyPr/>
        <a:lstStyle/>
        <a:p>
          <a:pPr>
            <a:buFont typeface="Arial" panose="020B0604020202020204" pitchFamily="34" charset="0"/>
            <a:buChar char="•"/>
          </a:pPr>
          <a:r>
            <a:rPr lang="en-US" sz="1800" b="1" dirty="0"/>
            <a:t>Observer in the Steering Committee </a:t>
          </a:r>
        </a:p>
      </dgm:t>
    </dgm:pt>
    <dgm:pt modelId="{F2B1C992-0AEE-0044-A145-03A86160C104}" type="parTrans" cxnId="{06E0B2CE-3DD5-CD41-92AA-DA5BE6405EA2}">
      <dgm:prSet/>
      <dgm:spPr/>
      <dgm:t>
        <a:bodyPr/>
        <a:lstStyle/>
        <a:p>
          <a:endParaRPr lang="en-GB" sz="2400"/>
        </a:p>
      </dgm:t>
    </dgm:pt>
    <dgm:pt modelId="{A6E37344-5B82-7445-BC26-583FE0847730}" type="sibTrans" cxnId="{06E0B2CE-3DD5-CD41-92AA-DA5BE6405EA2}">
      <dgm:prSet/>
      <dgm:spPr/>
      <dgm:t>
        <a:bodyPr/>
        <a:lstStyle/>
        <a:p>
          <a:endParaRPr lang="en-GB" sz="2400"/>
        </a:p>
      </dgm:t>
    </dgm:pt>
    <dgm:pt modelId="{848B3513-672B-0448-B7DB-70EEA3F7BE6F}">
      <dgm:prSet custT="1"/>
      <dgm:spPr/>
      <dgm:t>
        <a:bodyPr/>
        <a:lstStyle/>
        <a:p>
          <a:pPr>
            <a:buFont typeface="Arial" panose="020B0604020202020204" pitchFamily="34" charset="0"/>
            <a:buChar char="•"/>
          </a:pPr>
          <a:r>
            <a:rPr lang="en-US" sz="1800" b="1" dirty="0">
              <a:latin typeface="Calibri" pitchFamily="34" charset="0"/>
              <a:ea typeface="MS PGothic" pitchFamily="34" charset="-128"/>
            </a:rPr>
            <a:t>Promote WUC activities and communication</a:t>
          </a:r>
        </a:p>
      </dgm:t>
    </dgm:pt>
    <dgm:pt modelId="{6B61A9FD-A276-684D-B900-054F93B31C13}" type="parTrans" cxnId="{F2658792-3E45-DA46-81FA-8F520B931D2A}">
      <dgm:prSet/>
      <dgm:spPr/>
      <dgm:t>
        <a:bodyPr/>
        <a:lstStyle/>
        <a:p>
          <a:endParaRPr lang="en-GB" sz="2400"/>
        </a:p>
      </dgm:t>
    </dgm:pt>
    <dgm:pt modelId="{2258BF8A-D2D3-FD47-88D1-C02FF89CCAB5}" type="sibTrans" cxnId="{F2658792-3E45-DA46-81FA-8F520B931D2A}">
      <dgm:prSet/>
      <dgm:spPr/>
      <dgm:t>
        <a:bodyPr/>
        <a:lstStyle/>
        <a:p>
          <a:endParaRPr lang="en-GB" sz="2400"/>
        </a:p>
      </dgm:t>
    </dgm:pt>
    <dgm:pt modelId="{14A57FC5-0DA3-C94A-BFF1-3EEBFB3CCF11}" type="pres">
      <dgm:prSet presAssocID="{2D413AF5-56D0-6844-86B3-4B4512EBD510}" presName="Name0" presStyleCnt="0">
        <dgm:presLayoutVars>
          <dgm:dir/>
          <dgm:resizeHandles val="exact"/>
        </dgm:presLayoutVars>
      </dgm:prSet>
      <dgm:spPr/>
    </dgm:pt>
    <dgm:pt modelId="{8FEF3CAB-7993-AD4C-A4CC-510291E82161}" type="pres">
      <dgm:prSet presAssocID="{C713B704-7F94-FB4B-AA93-F9569CA1FAA1}" presName="node" presStyleLbl="node1" presStyleIdx="0" presStyleCnt="3">
        <dgm:presLayoutVars>
          <dgm:bulletEnabled val="1"/>
        </dgm:presLayoutVars>
      </dgm:prSet>
      <dgm:spPr/>
    </dgm:pt>
    <dgm:pt modelId="{91B7417B-A5E4-3A44-A178-702C4B840A45}" type="pres">
      <dgm:prSet presAssocID="{80AE5504-B051-F742-97C8-FED88D8CEA00}" presName="sibTrans" presStyleCnt="0"/>
      <dgm:spPr/>
    </dgm:pt>
    <dgm:pt modelId="{449BED78-9111-CA4E-8D02-5087C7A79078}" type="pres">
      <dgm:prSet presAssocID="{B8D4EA96-CD6B-EE49-8037-4BC6660C2B42}" presName="node" presStyleLbl="node1" presStyleIdx="1" presStyleCnt="3">
        <dgm:presLayoutVars>
          <dgm:bulletEnabled val="1"/>
        </dgm:presLayoutVars>
      </dgm:prSet>
      <dgm:spPr/>
    </dgm:pt>
    <dgm:pt modelId="{071C8506-2307-414A-B60D-6438A36DB3DD}" type="pres">
      <dgm:prSet presAssocID="{A7136ABB-E008-B541-9B04-A98B25351126}" presName="sibTrans" presStyleCnt="0"/>
      <dgm:spPr/>
    </dgm:pt>
    <dgm:pt modelId="{46501A05-8DE7-F14B-A9D8-33B09E2C94CA}" type="pres">
      <dgm:prSet presAssocID="{4997074E-7110-EE4C-8CFB-3D14009CA192}" presName="node" presStyleLbl="node1" presStyleIdx="2" presStyleCnt="3">
        <dgm:presLayoutVars>
          <dgm:bulletEnabled val="1"/>
        </dgm:presLayoutVars>
      </dgm:prSet>
      <dgm:spPr/>
    </dgm:pt>
  </dgm:ptLst>
  <dgm:cxnLst>
    <dgm:cxn modelId="{EED3C810-81A6-8747-A784-4ED2D194F165}" srcId="{4997074E-7110-EE4C-8CFB-3D14009CA192}" destId="{E2CB9FB3-4B78-8545-8440-EDB7C1461473}" srcOrd="1" destOrd="0" parTransId="{D4A38984-C329-D840-8470-AC482266F956}" sibTransId="{0BDDAB54-FCF0-8E4C-98B8-C98237D77684}"/>
    <dgm:cxn modelId="{A57C7D1B-8DAA-6443-9888-78B4681F661B}" type="presOf" srcId="{C713B704-7F94-FB4B-AA93-F9569CA1FAA1}" destId="{8FEF3CAB-7993-AD4C-A4CC-510291E82161}" srcOrd="0" destOrd="0" presId="urn:microsoft.com/office/officeart/2005/8/layout/hList6"/>
    <dgm:cxn modelId="{BE41DF1E-B889-C54C-8CDD-6A9490E236AE}" type="presOf" srcId="{848B3513-672B-0448-B7DB-70EEA3F7BE6F}" destId="{8FEF3CAB-7993-AD4C-A4CC-510291E82161}" srcOrd="0" destOrd="5" presId="urn:microsoft.com/office/officeart/2005/8/layout/hList6"/>
    <dgm:cxn modelId="{1439E522-4B1D-014E-BB14-33F0543AE4AF}" type="presOf" srcId="{4DE8B544-AA17-4745-9B28-5D948D85DF5A}" destId="{8FEF3CAB-7993-AD4C-A4CC-510291E82161}" srcOrd="0" destOrd="4" presId="urn:microsoft.com/office/officeart/2005/8/layout/hList6"/>
    <dgm:cxn modelId="{244F2D2E-94EA-2A4D-A527-A0D7E10676AF}" type="presOf" srcId="{E2CB9FB3-4B78-8545-8440-EDB7C1461473}" destId="{46501A05-8DE7-F14B-A9D8-33B09E2C94CA}" srcOrd="0" destOrd="2" presId="urn:microsoft.com/office/officeart/2005/8/layout/hList6"/>
    <dgm:cxn modelId="{6CF4243C-1A85-FB41-A155-9C8D6999E791}" srcId="{C713B704-7F94-FB4B-AA93-F9569CA1FAA1}" destId="{C8B5314F-13AF-6544-B521-4DE094F6F660}" srcOrd="2" destOrd="0" parTransId="{108DC9CE-06E4-764B-91BA-5B6F6C265F97}" sibTransId="{79D92963-7E18-FA48-8CED-D6C74209AC65}"/>
    <dgm:cxn modelId="{E7811B41-13C7-3649-AA63-593FC85B452C}" srcId="{4997074E-7110-EE4C-8CFB-3D14009CA192}" destId="{8317E154-6AED-DA48-85CD-2312E4D6406B}" srcOrd="0" destOrd="0" parTransId="{8023EAFC-B46F-754B-9841-95D6639F8668}" sibTransId="{AF490129-1091-B04A-BF5D-24A77D30E149}"/>
    <dgm:cxn modelId="{2C81045E-E6E2-9C4E-B61E-1E105007E533}" type="presOf" srcId="{8317E154-6AED-DA48-85CD-2312E4D6406B}" destId="{46501A05-8DE7-F14B-A9D8-33B09E2C94CA}" srcOrd="0" destOrd="1" presId="urn:microsoft.com/office/officeart/2005/8/layout/hList6"/>
    <dgm:cxn modelId="{29782161-4253-354A-8F93-DB9646AC1926}" srcId="{B8D4EA96-CD6B-EE49-8037-4BC6660C2B42}" destId="{BA96E9E2-CA81-8747-AA85-B04E284BEA6F}" srcOrd="1" destOrd="0" parTransId="{390FFD0B-BF1B-C945-BBAC-3A7795395606}" sibTransId="{9195810F-62F7-C440-976C-7A5DF5804DF6}"/>
    <dgm:cxn modelId="{9B08AD66-267F-3445-BF61-9334BB93F8B0}" srcId="{C713B704-7F94-FB4B-AA93-F9569CA1FAA1}" destId="{D6D545C7-7344-9D4A-A175-913F72D1CEE3}" srcOrd="0" destOrd="0" parTransId="{2636F515-F63B-B445-BAF6-180D879B5231}" sibTransId="{09D9E440-E2FD-5B45-B5CC-BCBEB69396D7}"/>
    <dgm:cxn modelId="{CB0DAD68-FF73-CE41-854A-6E4C2DCC969E}" srcId="{C713B704-7F94-FB4B-AA93-F9569CA1FAA1}" destId="{5C14DECC-50EB-3146-A02F-16BFE1C14429}" srcOrd="1" destOrd="0" parTransId="{FE289BFA-A06E-CB41-93CB-959842A68551}" sibTransId="{CF8CB7FA-CDF8-D640-B3B2-10837FCFCCC5}"/>
    <dgm:cxn modelId="{3852106B-7029-7441-AF87-4570C3F3FFFD}" type="presOf" srcId="{B8D4EA96-CD6B-EE49-8037-4BC6660C2B42}" destId="{449BED78-9111-CA4E-8D02-5087C7A79078}" srcOrd="0" destOrd="0" presId="urn:microsoft.com/office/officeart/2005/8/layout/hList6"/>
    <dgm:cxn modelId="{AAAA636F-5122-9B40-9390-028CA5706474}" type="presOf" srcId="{D6D545C7-7344-9D4A-A175-913F72D1CEE3}" destId="{8FEF3CAB-7993-AD4C-A4CC-510291E82161}" srcOrd="0" destOrd="1" presId="urn:microsoft.com/office/officeart/2005/8/layout/hList6"/>
    <dgm:cxn modelId="{74982577-8545-9341-832F-5DA8B9CDEE93}" srcId="{2D413AF5-56D0-6844-86B3-4B4512EBD510}" destId="{B8D4EA96-CD6B-EE49-8037-4BC6660C2B42}" srcOrd="1" destOrd="0" parTransId="{A3424F48-EDF9-6049-B7E8-FBD6785E4609}" sibTransId="{A7136ABB-E008-B541-9B04-A98B25351126}"/>
    <dgm:cxn modelId="{33B3D97A-31FE-F344-82B7-D3B04ED9C964}" srcId="{2D413AF5-56D0-6844-86B3-4B4512EBD510}" destId="{4997074E-7110-EE4C-8CFB-3D14009CA192}" srcOrd="2" destOrd="0" parTransId="{1834D63D-3605-F64C-A991-E12F6783A5C3}" sibTransId="{D9E53BB5-996E-1844-B53D-32F7B418C1EA}"/>
    <dgm:cxn modelId="{A035F37B-6A99-4241-85AA-EF508F6AEAF8}" type="presOf" srcId="{BA96E9E2-CA81-8747-AA85-B04E284BEA6F}" destId="{449BED78-9111-CA4E-8D02-5087C7A79078}" srcOrd="0" destOrd="2" presId="urn:microsoft.com/office/officeart/2005/8/layout/hList6"/>
    <dgm:cxn modelId="{3DDBC684-F180-6346-AB48-2F885B00904C}" srcId="{B8D4EA96-CD6B-EE49-8037-4BC6660C2B42}" destId="{FFEEF63D-9C2E-D24A-A356-F56BC43B9307}" srcOrd="0" destOrd="0" parTransId="{FA1E9258-93F0-8B42-8257-0D53976D8DB2}" sibTransId="{E7284ED5-1E9F-8848-B3ED-4C5EEBFF987D}"/>
    <dgm:cxn modelId="{1583EA91-55BB-164B-91BE-C9FE0A352607}" type="presOf" srcId="{C8B5314F-13AF-6544-B521-4DE094F6F660}" destId="{8FEF3CAB-7993-AD4C-A4CC-510291E82161}" srcOrd="0" destOrd="3" presId="urn:microsoft.com/office/officeart/2005/8/layout/hList6"/>
    <dgm:cxn modelId="{F2658792-3E45-DA46-81FA-8F520B931D2A}" srcId="{C713B704-7F94-FB4B-AA93-F9569CA1FAA1}" destId="{848B3513-672B-0448-B7DB-70EEA3F7BE6F}" srcOrd="4" destOrd="0" parTransId="{6B61A9FD-A276-684D-B900-054F93B31C13}" sibTransId="{2258BF8A-D2D3-FD47-88D1-C02FF89CCAB5}"/>
    <dgm:cxn modelId="{2A6EAA9C-B0A6-0F48-B17E-BAB885CC3E68}" srcId="{B8D4EA96-CD6B-EE49-8037-4BC6660C2B42}" destId="{69FF4438-046D-8149-AA5E-C4D0AB187D60}" srcOrd="2" destOrd="0" parTransId="{E9D342AE-1034-0F45-AEE5-63F295BC1FDE}" sibTransId="{B87A2789-5634-454A-BC31-EBD2C8D81E27}"/>
    <dgm:cxn modelId="{DE5681A0-36E3-C54D-BEFC-70DDD1FD5D3B}" srcId="{2D413AF5-56D0-6844-86B3-4B4512EBD510}" destId="{C713B704-7F94-FB4B-AA93-F9569CA1FAA1}" srcOrd="0" destOrd="0" parTransId="{8745A1F1-FA3A-F24B-A21D-FABD9ACAFDA9}" sibTransId="{80AE5504-B051-F742-97C8-FED88D8CEA00}"/>
    <dgm:cxn modelId="{DECC2CA7-9349-6149-8AAD-2211393321F7}" type="presOf" srcId="{5C14DECC-50EB-3146-A02F-16BFE1C14429}" destId="{8FEF3CAB-7993-AD4C-A4CC-510291E82161}" srcOrd="0" destOrd="2" presId="urn:microsoft.com/office/officeart/2005/8/layout/hList6"/>
    <dgm:cxn modelId="{CD142FAC-1E88-1348-9171-1CEA0C1DE9B4}" type="presOf" srcId="{A69164A5-AD53-AD45-AA17-46C23CB78186}" destId="{46501A05-8DE7-F14B-A9D8-33B09E2C94CA}" srcOrd="0" destOrd="4" presId="urn:microsoft.com/office/officeart/2005/8/layout/hList6"/>
    <dgm:cxn modelId="{060FBDAD-C061-5145-8D19-8A658E37E0DD}" type="presOf" srcId="{4997074E-7110-EE4C-8CFB-3D14009CA192}" destId="{46501A05-8DE7-F14B-A9D8-33B09E2C94CA}" srcOrd="0" destOrd="0" presId="urn:microsoft.com/office/officeart/2005/8/layout/hList6"/>
    <dgm:cxn modelId="{A0CA7DC1-910E-844B-9EC8-F70B8CFFD7AA}" srcId="{4997074E-7110-EE4C-8CFB-3D14009CA192}" destId="{A69164A5-AD53-AD45-AA17-46C23CB78186}" srcOrd="3" destOrd="0" parTransId="{56DDFDAF-5DC2-8742-9909-D256AF7FC2B5}" sibTransId="{607AE1DB-6B6E-2044-93BA-079DBAAD8796}"/>
    <dgm:cxn modelId="{06E0B2CE-3DD5-CD41-92AA-DA5BE6405EA2}" srcId="{C713B704-7F94-FB4B-AA93-F9569CA1FAA1}" destId="{4DE8B544-AA17-4745-9B28-5D948D85DF5A}" srcOrd="3" destOrd="0" parTransId="{F2B1C992-0AEE-0044-A145-03A86160C104}" sibTransId="{A6E37344-5B82-7445-BC26-583FE0847730}"/>
    <dgm:cxn modelId="{352894CF-E3CE-E84F-AA00-D3154C4B9EF6}" type="presOf" srcId="{2D413AF5-56D0-6844-86B3-4B4512EBD510}" destId="{14A57FC5-0DA3-C94A-BFF1-3EEBFB3CCF11}" srcOrd="0" destOrd="0" presId="urn:microsoft.com/office/officeart/2005/8/layout/hList6"/>
    <dgm:cxn modelId="{BF2852EF-3589-1046-9B81-0FB30CF31567}" type="presOf" srcId="{FFEEF63D-9C2E-D24A-A356-F56BC43B9307}" destId="{449BED78-9111-CA4E-8D02-5087C7A79078}" srcOrd="0" destOrd="1" presId="urn:microsoft.com/office/officeart/2005/8/layout/hList6"/>
    <dgm:cxn modelId="{4CF579F3-0F39-DA42-94A1-352DE8684EDF}" type="presOf" srcId="{71E773D3-B264-6746-8FCD-E94083CB18F4}" destId="{46501A05-8DE7-F14B-A9D8-33B09E2C94CA}" srcOrd="0" destOrd="3" presId="urn:microsoft.com/office/officeart/2005/8/layout/hList6"/>
    <dgm:cxn modelId="{144B35F6-F27B-3545-9C70-512908B5C501}" type="presOf" srcId="{69FF4438-046D-8149-AA5E-C4D0AB187D60}" destId="{449BED78-9111-CA4E-8D02-5087C7A79078}" srcOrd="0" destOrd="3" presId="urn:microsoft.com/office/officeart/2005/8/layout/hList6"/>
    <dgm:cxn modelId="{7D59D2F7-8C37-094A-89B9-C71EE12F1135}" srcId="{4997074E-7110-EE4C-8CFB-3D14009CA192}" destId="{71E773D3-B264-6746-8FCD-E94083CB18F4}" srcOrd="2" destOrd="0" parTransId="{C9ECFA47-1DC1-814B-B3E6-997C7695EB61}" sibTransId="{48869569-C4B4-1842-BC82-7F87DEBD0EE8}"/>
    <dgm:cxn modelId="{D93C55C1-5E70-3A4C-BDD2-FF97EF281E9F}" type="presParOf" srcId="{14A57FC5-0DA3-C94A-BFF1-3EEBFB3CCF11}" destId="{8FEF3CAB-7993-AD4C-A4CC-510291E82161}" srcOrd="0" destOrd="0" presId="urn:microsoft.com/office/officeart/2005/8/layout/hList6"/>
    <dgm:cxn modelId="{5CE3A36C-C358-AC4F-B7D1-D1432BC77EE4}" type="presParOf" srcId="{14A57FC5-0DA3-C94A-BFF1-3EEBFB3CCF11}" destId="{91B7417B-A5E4-3A44-A178-702C4B840A45}" srcOrd="1" destOrd="0" presId="urn:microsoft.com/office/officeart/2005/8/layout/hList6"/>
    <dgm:cxn modelId="{E7081B46-0494-4542-BC0B-D54F79428D81}" type="presParOf" srcId="{14A57FC5-0DA3-C94A-BFF1-3EEBFB3CCF11}" destId="{449BED78-9111-CA4E-8D02-5087C7A79078}" srcOrd="2" destOrd="0" presId="urn:microsoft.com/office/officeart/2005/8/layout/hList6"/>
    <dgm:cxn modelId="{0EE7F91C-77F0-3B4D-81AB-106FD241A332}" type="presParOf" srcId="{14A57FC5-0DA3-C94A-BFF1-3EEBFB3CCF11}" destId="{071C8506-2307-414A-B60D-6438A36DB3DD}" srcOrd="3" destOrd="0" presId="urn:microsoft.com/office/officeart/2005/8/layout/hList6"/>
    <dgm:cxn modelId="{5E51A35F-A332-674E-B863-CD7547536BD9}" type="presParOf" srcId="{14A57FC5-0DA3-C94A-BFF1-3EEBFB3CCF11}" destId="{46501A05-8DE7-F14B-A9D8-33B09E2C94C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C9AB27-CB84-E240-8C96-76C9BA80ADA7}" type="doc">
      <dgm:prSet loTypeId="urn:microsoft.com/office/officeart/2005/8/layout/bProcess4" loCatId="" qsTypeId="urn:microsoft.com/office/officeart/2005/8/quickstyle/simple1" qsCatId="simple" csTypeId="urn:microsoft.com/office/officeart/2005/8/colors/colorful1" csCatId="colorful" phldr="1"/>
      <dgm:spPr/>
      <dgm:t>
        <a:bodyPr/>
        <a:lstStyle/>
        <a:p>
          <a:endParaRPr lang="en-US"/>
        </a:p>
      </dgm:t>
    </dgm:pt>
    <dgm:pt modelId="{8A2E8C24-BA2D-0D41-B629-DE612526D829}">
      <dgm:prSet phldrT="[Text]" custT="1"/>
      <dgm:spPr/>
      <dgm:t>
        <a:bodyPr/>
        <a:lstStyle/>
        <a:p>
          <a:r>
            <a:rPr lang="en-US" sz="1400" dirty="0">
              <a:latin typeface="Arial Rounded MT Bold" panose="020F0704030504030204" pitchFamily="34" charset="0"/>
            </a:rPr>
            <a:t>Local and Subnational Authorities</a:t>
          </a:r>
        </a:p>
      </dgm:t>
    </dgm:pt>
    <dgm:pt modelId="{13FE075A-355C-3848-9D7C-748A6D8723A7}" type="parTrans" cxnId="{20850C5F-3177-0E4C-9D63-D106A2A0525C}">
      <dgm:prSet/>
      <dgm:spPr/>
      <dgm:t>
        <a:bodyPr/>
        <a:lstStyle/>
        <a:p>
          <a:endParaRPr lang="en-US" sz="1800">
            <a:latin typeface="Arial Rounded MT Bold" panose="020F0704030504030204" pitchFamily="34" charset="0"/>
          </a:endParaRPr>
        </a:p>
      </dgm:t>
    </dgm:pt>
    <dgm:pt modelId="{42D5D7AF-7803-4742-82A0-B08FCF87D762}" type="sibTrans" cxnId="{20850C5F-3177-0E4C-9D63-D106A2A0525C}">
      <dgm:prSet/>
      <dgm:spPr/>
      <dgm:t>
        <a:bodyPr/>
        <a:lstStyle/>
        <a:p>
          <a:endParaRPr lang="en-US" sz="1800">
            <a:latin typeface="Arial Rounded MT Bold" panose="020F0704030504030204" pitchFamily="34" charset="0"/>
          </a:endParaRPr>
        </a:p>
      </dgm:t>
    </dgm:pt>
    <dgm:pt modelId="{168F1470-0E06-4924-A85A-8999374E827B}">
      <dgm:prSet phldrT="[Text]" custT="1"/>
      <dgm:spPr/>
      <dgm:t>
        <a:bodyPr/>
        <a:lstStyle/>
        <a:p>
          <a:r>
            <a:rPr lang="en-US" sz="1400" dirty="0">
              <a:latin typeface="Arial Rounded MT Bold" panose="020F0704030504030204" pitchFamily="34" charset="0"/>
            </a:rPr>
            <a:t> Research and Academia</a:t>
          </a:r>
        </a:p>
      </dgm:t>
    </dgm:pt>
    <dgm:pt modelId="{5CE17652-F0AF-430E-9F21-D2610DBD2978}" type="parTrans" cxnId="{D3DBBD0E-D745-4F9D-8DCC-0F6B65CC507F}">
      <dgm:prSet/>
      <dgm:spPr/>
      <dgm:t>
        <a:bodyPr/>
        <a:lstStyle/>
        <a:p>
          <a:endParaRPr lang="en-US" sz="1800">
            <a:latin typeface="Arial Rounded MT Bold" panose="020F0704030504030204" pitchFamily="34" charset="0"/>
          </a:endParaRPr>
        </a:p>
      </dgm:t>
    </dgm:pt>
    <dgm:pt modelId="{9A24024C-24D3-45B9-AF94-1C5F05A8745B}" type="sibTrans" cxnId="{D3DBBD0E-D745-4F9D-8DCC-0F6B65CC507F}">
      <dgm:prSet/>
      <dgm:spPr/>
      <dgm:t>
        <a:bodyPr/>
        <a:lstStyle/>
        <a:p>
          <a:endParaRPr lang="en-US" sz="1800">
            <a:latin typeface="Arial Rounded MT Bold" panose="020F0704030504030204" pitchFamily="34" charset="0"/>
          </a:endParaRPr>
        </a:p>
      </dgm:t>
    </dgm:pt>
    <dgm:pt modelId="{07746B19-2B30-446D-BA22-3A64969C68D5}">
      <dgm:prSet phldrT="[Text]" custT="1"/>
      <dgm:spPr/>
      <dgm:t>
        <a:bodyPr/>
        <a:lstStyle/>
        <a:p>
          <a:r>
            <a:rPr lang="en-US" sz="1400" dirty="0">
              <a:latin typeface="Arial Rounded MT Bold" panose="020F0704030504030204" pitchFamily="34" charset="0"/>
            </a:rPr>
            <a:t>Civil Society Organizations</a:t>
          </a:r>
        </a:p>
      </dgm:t>
    </dgm:pt>
    <dgm:pt modelId="{C169C15B-1046-4147-AEDC-2A607481EB0E}" type="parTrans" cxnId="{B3237A12-289F-4773-960E-F8379B70330E}">
      <dgm:prSet/>
      <dgm:spPr/>
      <dgm:t>
        <a:bodyPr/>
        <a:lstStyle/>
        <a:p>
          <a:endParaRPr lang="en-US" sz="1800">
            <a:latin typeface="Arial Rounded MT Bold" panose="020F0704030504030204" pitchFamily="34" charset="0"/>
          </a:endParaRPr>
        </a:p>
      </dgm:t>
    </dgm:pt>
    <dgm:pt modelId="{C5B53D58-A43F-4804-9101-5C40B51B500E}" type="sibTrans" cxnId="{B3237A12-289F-4773-960E-F8379B70330E}">
      <dgm:prSet/>
      <dgm:spPr/>
      <dgm:t>
        <a:bodyPr/>
        <a:lstStyle/>
        <a:p>
          <a:endParaRPr lang="en-US" sz="1800">
            <a:latin typeface="Arial Rounded MT Bold" panose="020F0704030504030204" pitchFamily="34" charset="0"/>
          </a:endParaRPr>
        </a:p>
      </dgm:t>
    </dgm:pt>
    <dgm:pt modelId="{2893C886-E503-4830-B2EB-BC523864DF9D}">
      <dgm:prSet phldrT="[Text]" custT="1"/>
      <dgm:spPr/>
      <dgm:t>
        <a:bodyPr/>
        <a:lstStyle/>
        <a:p>
          <a:r>
            <a:rPr lang="en-US" sz="1400" dirty="0">
              <a:latin typeface="Arial Rounded MT Bold" panose="020F0704030504030204" pitchFamily="34" charset="0"/>
            </a:rPr>
            <a:t> Grassroots Organizations</a:t>
          </a:r>
        </a:p>
      </dgm:t>
    </dgm:pt>
    <dgm:pt modelId="{F8A1DEF1-EF1E-4890-9225-5E247E6BFD3D}" type="parTrans" cxnId="{17BCCC17-B687-4603-B909-26B60255139E}">
      <dgm:prSet/>
      <dgm:spPr/>
      <dgm:t>
        <a:bodyPr/>
        <a:lstStyle/>
        <a:p>
          <a:endParaRPr lang="en-US" sz="1800">
            <a:latin typeface="Arial Rounded MT Bold" panose="020F0704030504030204" pitchFamily="34" charset="0"/>
          </a:endParaRPr>
        </a:p>
      </dgm:t>
    </dgm:pt>
    <dgm:pt modelId="{B30E916F-E7A3-44DF-8071-255D5FE13ED4}" type="sibTrans" cxnId="{17BCCC17-B687-4603-B909-26B60255139E}">
      <dgm:prSet/>
      <dgm:spPr/>
      <dgm:t>
        <a:bodyPr/>
        <a:lstStyle/>
        <a:p>
          <a:endParaRPr lang="en-US" sz="1800">
            <a:latin typeface="Arial Rounded MT Bold" panose="020F0704030504030204" pitchFamily="34" charset="0"/>
          </a:endParaRPr>
        </a:p>
      </dgm:t>
    </dgm:pt>
    <dgm:pt modelId="{A1FAC258-9CE6-430E-B2F3-9D4ED900BB13}">
      <dgm:prSet phldrT="[Text]" custT="1"/>
      <dgm:spPr/>
      <dgm:t>
        <a:bodyPr/>
        <a:lstStyle/>
        <a:p>
          <a:r>
            <a:rPr lang="en-US" sz="1400" dirty="0">
              <a:latin typeface="Arial Rounded MT Bold" panose="020F0704030504030204" pitchFamily="34" charset="0"/>
            </a:rPr>
            <a:t> Women</a:t>
          </a:r>
        </a:p>
      </dgm:t>
    </dgm:pt>
    <dgm:pt modelId="{41DA5C5E-2EC2-4957-AC4E-8257FD7647C7}" type="parTrans" cxnId="{11F31251-FF1C-4CB5-8EAF-5343062DCF39}">
      <dgm:prSet/>
      <dgm:spPr/>
      <dgm:t>
        <a:bodyPr/>
        <a:lstStyle/>
        <a:p>
          <a:endParaRPr lang="en-US" sz="1800">
            <a:latin typeface="Arial Rounded MT Bold" panose="020F0704030504030204" pitchFamily="34" charset="0"/>
          </a:endParaRPr>
        </a:p>
      </dgm:t>
    </dgm:pt>
    <dgm:pt modelId="{E0629992-1F81-4D62-AFE3-3A711B181A04}" type="sibTrans" cxnId="{11F31251-FF1C-4CB5-8EAF-5343062DCF39}">
      <dgm:prSet/>
      <dgm:spPr/>
      <dgm:t>
        <a:bodyPr/>
        <a:lstStyle/>
        <a:p>
          <a:endParaRPr lang="en-US" sz="1800">
            <a:latin typeface="Arial Rounded MT Bold" panose="020F0704030504030204" pitchFamily="34" charset="0"/>
          </a:endParaRPr>
        </a:p>
      </dgm:t>
    </dgm:pt>
    <dgm:pt modelId="{2C0C9567-B581-49E7-B70E-8056F16531AD}">
      <dgm:prSet phldrT="[Text]" custT="1"/>
      <dgm:spPr/>
      <dgm:t>
        <a:bodyPr/>
        <a:lstStyle/>
        <a:p>
          <a:r>
            <a:rPr lang="en-US" sz="1400" dirty="0" err="1">
              <a:latin typeface="Arial Rounded MT Bold" panose="020F0704030504030204" pitchFamily="34" charset="0"/>
            </a:rPr>
            <a:t>Parliamenta-rians</a:t>
          </a:r>
          <a:endParaRPr lang="en-US" sz="1400" dirty="0">
            <a:latin typeface="Arial Rounded MT Bold" panose="020F0704030504030204" pitchFamily="34" charset="0"/>
          </a:endParaRPr>
        </a:p>
      </dgm:t>
    </dgm:pt>
    <dgm:pt modelId="{9A76393F-B3C9-499E-8765-AD7B9A848A85}" type="parTrans" cxnId="{75D4F80A-1CAF-4ABE-AE27-E67D1F7CBDEE}">
      <dgm:prSet/>
      <dgm:spPr/>
      <dgm:t>
        <a:bodyPr/>
        <a:lstStyle/>
        <a:p>
          <a:endParaRPr lang="en-US" sz="1800">
            <a:latin typeface="Arial Rounded MT Bold" panose="020F0704030504030204" pitchFamily="34" charset="0"/>
          </a:endParaRPr>
        </a:p>
      </dgm:t>
    </dgm:pt>
    <dgm:pt modelId="{311AB3E2-FEEE-4ED2-8B6B-327ECE998F43}" type="sibTrans" cxnId="{75D4F80A-1CAF-4ABE-AE27-E67D1F7CBDEE}">
      <dgm:prSet/>
      <dgm:spPr/>
      <dgm:t>
        <a:bodyPr/>
        <a:lstStyle/>
        <a:p>
          <a:endParaRPr lang="en-US" sz="1800">
            <a:latin typeface="Arial Rounded MT Bold" panose="020F0704030504030204" pitchFamily="34" charset="0"/>
          </a:endParaRPr>
        </a:p>
      </dgm:t>
    </dgm:pt>
    <dgm:pt modelId="{18F2A0D7-762E-4E07-90B0-855570C123DE}">
      <dgm:prSet phldrT="[Text]" custT="1"/>
      <dgm:spPr/>
      <dgm:t>
        <a:bodyPr/>
        <a:lstStyle/>
        <a:p>
          <a:r>
            <a:rPr lang="en-US" sz="1400" dirty="0">
              <a:latin typeface="Arial Rounded MT Bold" panose="020F0704030504030204" pitchFamily="34" charset="0"/>
            </a:rPr>
            <a:t>Children and Youth</a:t>
          </a:r>
        </a:p>
      </dgm:t>
    </dgm:pt>
    <dgm:pt modelId="{B74340C0-3795-4B33-9B8C-1C504E962067}" type="parTrans" cxnId="{D187C4BF-99F2-4652-A9ED-0295F0AF0A47}">
      <dgm:prSet/>
      <dgm:spPr/>
      <dgm:t>
        <a:bodyPr/>
        <a:lstStyle/>
        <a:p>
          <a:endParaRPr lang="en-US" sz="1800">
            <a:latin typeface="Arial Rounded MT Bold" panose="020F0704030504030204" pitchFamily="34" charset="0"/>
          </a:endParaRPr>
        </a:p>
      </dgm:t>
    </dgm:pt>
    <dgm:pt modelId="{26C66A7F-4B94-4ED0-A43A-B3F3216B02BC}" type="sibTrans" cxnId="{D187C4BF-99F2-4652-A9ED-0295F0AF0A47}">
      <dgm:prSet/>
      <dgm:spPr/>
      <dgm:t>
        <a:bodyPr/>
        <a:lstStyle/>
        <a:p>
          <a:endParaRPr lang="en-US" sz="1800">
            <a:latin typeface="Arial Rounded MT Bold" panose="020F0704030504030204" pitchFamily="34" charset="0"/>
          </a:endParaRPr>
        </a:p>
      </dgm:t>
    </dgm:pt>
    <dgm:pt modelId="{7616CD86-F4DA-461E-B79F-A9E2E18B09E6}">
      <dgm:prSet phldrT="[Text]" custT="1"/>
      <dgm:spPr/>
      <dgm:t>
        <a:bodyPr/>
        <a:lstStyle/>
        <a:p>
          <a:r>
            <a:rPr lang="en-US" sz="1400" dirty="0">
              <a:latin typeface="Arial Rounded MT Bold" panose="020F0704030504030204" pitchFamily="34" charset="0"/>
            </a:rPr>
            <a:t>Business and Industries</a:t>
          </a:r>
        </a:p>
      </dgm:t>
    </dgm:pt>
    <dgm:pt modelId="{6353C971-6FC4-4F86-B172-3D82F5086AC7}" type="parTrans" cxnId="{7EA107C3-115E-4174-BBE9-6776D95F9803}">
      <dgm:prSet/>
      <dgm:spPr/>
      <dgm:t>
        <a:bodyPr/>
        <a:lstStyle/>
        <a:p>
          <a:endParaRPr lang="en-US" sz="1800">
            <a:latin typeface="Arial Rounded MT Bold" panose="020F0704030504030204" pitchFamily="34" charset="0"/>
          </a:endParaRPr>
        </a:p>
      </dgm:t>
    </dgm:pt>
    <dgm:pt modelId="{A292C483-28D0-4E13-8095-9ADAF544B986}" type="sibTrans" cxnId="{7EA107C3-115E-4174-BBE9-6776D95F9803}">
      <dgm:prSet/>
      <dgm:spPr/>
      <dgm:t>
        <a:bodyPr/>
        <a:lstStyle/>
        <a:p>
          <a:endParaRPr lang="en-US" sz="1800">
            <a:latin typeface="Arial Rounded MT Bold" panose="020F0704030504030204" pitchFamily="34" charset="0"/>
          </a:endParaRPr>
        </a:p>
      </dgm:t>
    </dgm:pt>
    <dgm:pt modelId="{AF6EB8A1-6B45-4F58-B0D7-E07ED182A2B1}">
      <dgm:prSet phldrT="[Text]" custT="1"/>
      <dgm:spPr/>
      <dgm:t>
        <a:bodyPr/>
        <a:lstStyle/>
        <a:p>
          <a:r>
            <a:rPr lang="en-US" sz="1400" dirty="0">
              <a:latin typeface="Arial Rounded MT Bold" panose="020F0704030504030204" pitchFamily="34" charset="0"/>
            </a:rPr>
            <a:t> Foundations and Philanthropies</a:t>
          </a:r>
        </a:p>
      </dgm:t>
    </dgm:pt>
    <dgm:pt modelId="{40B986E6-0EFB-4A0E-A505-012B8CEE44FE}" type="parTrans" cxnId="{A103A0EB-2392-405B-8154-FB66D99171F4}">
      <dgm:prSet/>
      <dgm:spPr/>
      <dgm:t>
        <a:bodyPr/>
        <a:lstStyle/>
        <a:p>
          <a:endParaRPr lang="en-US" sz="1800">
            <a:latin typeface="Arial Rounded MT Bold" panose="020F0704030504030204" pitchFamily="34" charset="0"/>
          </a:endParaRPr>
        </a:p>
      </dgm:t>
    </dgm:pt>
    <dgm:pt modelId="{6E161841-1634-498A-AE0D-561C0D934028}" type="sibTrans" cxnId="{A103A0EB-2392-405B-8154-FB66D99171F4}">
      <dgm:prSet/>
      <dgm:spPr/>
      <dgm:t>
        <a:bodyPr/>
        <a:lstStyle/>
        <a:p>
          <a:endParaRPr lang="en-US" sz="1800">
            <a:latin typeface="Arial Rounded MT Bold" panose="020F0704030504030204" pitchFamily="34" charset="0"/>
          </a:endParaRPr>
        </a:p>
      </dgm:t>
    </dgm:pt>
    <dgm:pt modelId="{7ED3A39A-0B9A-4AD1-B798-01F583BBC543}">
      <dgm:prSet phldrT="[Text]" custT="1"/>
      <dgm:spPr/>
      <dgm:t>
        <a:bodyPr/>
        <a:lstStyle/>
        <a:p>
          <a:r>
            <a:rPr lang="en-US" sz="1400" dirty="0">
              <a:latin typeface="Arial Rounded MT Bold" panose="020F0704030504030204" pitchFamily="34" charset="0"/>
            </a:rPr>
            <a:t>Professionals</a:t>
          </a:r>
        </a:p>
      </dgm:t>
    </dgm:pt>
    <dgm:pt modelId="{341929A9-EA07-4A71-8C54-170FE6AFE594}" type="parTrans" cxnId="{6D68DDFD-2AAC-4C7F-B20E-6CD69DFB9B2E}">
      <dgm:prSet/>
      <dgm:spPr/>
      <dgm:t>
        <a:bodyPr/>
        <a:lstStyle/>
        <a:p>
          <a:endParaRPr lang="en-US" sz="1800">
            <a:latin typeface="Arial Rounded MT Bold" panose="020F0704030504030204" pitchFamily="34" charset="0"/>
          </a:endParaRPr>
        </a:p>
      </dgm:t>
    </dgm:pt>
    <dgm:pt modelId="{B033C3CF-0907-441F-8AEB-8DD797281228}" type="sibTrans" cxnId="{6D68DDFD-2AAC-4C7F-B20E-6CD69DFB9B2E}">
      <dgm:prSet/>
      <dgm:spPr/>
      <dgm:t>
        <a:bodyPr/>
        <a:lstStyle/>
        <a:p>
          <a:endParaRPr lang="en-US" sz="1800">
            <a:latin typeface="Arial Rounded MT Bold" panose="020F0704030504030204" pitchFamily="34" charset="0"/>
          </a:endParaRPr>
        </a:p>
      </dgm:t>
    </dgm:pt>
    <dgm:pt modelId="{569649E2-3C2C-4E98-A4FF-D1D5B09C3D29}">
      <dgm:prSet phldrT="[Text]" custT="1"/>
      <dgm:spPr/>
      <dgm:t>
        <a:bodyPr/>
        <a:lstStyle/>
        <a:p>
          <a:r>
            <a:rPr lang="en-US" sz="1400" dirty="0">
              <a:latin typeface="Arial Rounded MT Bold" panose="020F0704030504030204" pitchFamily="34" charset="0"/>
            </a:rPr>
            <a:t>Trade Unions and Workers</a:t>
          </a:r>
        </a:p>
      </dgm:t>
    </dgm:pt>
    <dgm:pt modelId="{C8331AEE-C35C-4831-8D8D-5E4D4B70D8D5}" type="parTrans" cxnId="{BDF793E9-A3E1-4BDD-8763-EE3375FCBD9F}">
      <dgm:prSet/>
      <dgm:spPr/>
      <dgm:t>
        <a:bodyPr/>
        <a:lstStyle/>
        <a:p>
          <a:endParaRPr lang="en-US" sz="1800">
            <a:latin typeface="Arial Rounded MT Bold" panose="020F0704030504030204" pitchFamily="34" charset="0"/>
          </a:endParaRPr>
        </a:p>
      </dgm:t>
    </dgm:pt>
    <dgm:pt modelId="{B6374F06-BF97-4EB1-8B77-3C709943114A}" type="sibTrans" cxnId="{BDF793E9-A3E1-4BDD-8763-EE3375FCBD9F}">
      <dgm:prSet/>
      <dgm:spPr/>
      <dgm:t>
        <a:bodyPr/>
        <a:lstStyle/>
        <a:p>
          <a:endParaRPr lang="en-US" sz="1800">
            <a:latin typeface="Arial Rounded MT Bold" panose="020F0704030504030204" pitchFamily="34" charset="0"/>
          </a:endParaRPr>
        </a:p>
      </dgm:t>
    </dgm:pt>
    <dgm:pt modelId="{199923AD-19B5-4372-B5BA-B5017774DCB0}">
      <dgm:prSet phldrT="[Text]" custT="1"/>
      <dgm:spPr/>
      <dgm:t>
        <a:bodyPr/>
        <a:lstStyle/>
        <a:p>
          <a:r>
            <a:rPr lang="en-US" sz="1400" dirty="0">
              <a:latin typeface="Arial Rounded MT Bold" panose="020F0704030504030204" pitchFamily="34" charset="0"/>
            </a:rPr>
            <a:t>Farmers</a:t>
          </a:r>
        </a:p>
      </dgm:t>
    </dgm:pt>
    <dgm:pt modelId="{D7DE0D8D-61D1-4347-92B2-50A69A049EBA}" type="parTrans" cxnId="{FA01F400-869B-4C41-AD2B-71B7A5BFAD15}">
      <dgm:prSet/>
      <dgm:spPr/>
      <dgm:t>
        <a:bodyPr/>
        <a:lstStyle/>
        <a:p>
          <a:endParaRPr lang="en-US" sz="1800">
            <a:latin typeface="Arial Rounded MT Bold" panose="020F0704030504030204" pitchFamily="34" charset="0"/>
          </a:endParaRPr>
        </a:p>
      </dgm:t>
    </dgm:pt>
    <dgm:pt modelId="{A3EC1E87-B28C-4ED7-8610-C7E55A538393}" type="sibTrans" cxnId="{FA01F400-869B-4C41-AD2B-71B7A5BFAD15}">
      <dgm:prSet/>
      <dgm:spPr/>
      <dgm:t>
        <a:bodyPr/>
        <a:lstStyle/>
        <a:p>
          <a:endParaRPr lang="en-US" sz="1800">
            <a:latin typeface="Arial Rounded MT Bold" panose="020F0704030504030204" pitchFamily="34" charset="0"/>
          </a:endParaRPr>
        </a:p>
      </dgm:t>
    </dgm:pt>
    <dgm:pt modelId="{73B44786-8E07-4ABA-9FFA-EA000BDF0DBC}">
      <dgm:prSet phldrT="[Text]" custT="1"/>
      <dgm:spPr/>
      <dgm:t>
        <a:bodyPr/>
        <a:lstStyle/>
        <a:p>
          <a:r>
            <a:rPr lang="en-US" sz="1400" dirty="0">
              <a:latin typeface="Arial Rounded MT Bold" panose="020F0704030504030204" pitchFamily="34" charset="0"/>
            </a:rPr>
            <a:t>Indigenous people</a:t>
          </a:r>
        </a:p>
      </dgm:t>
    </dgm:pt>
    <dgm:pt modelId="{2B97EF11-C758-475F-B717-BFB4DDBA1158}" type="parTrans" cxnId="{C58ABC4D-0550-4B5E-8233-CACADCAED954}">
      <dgm:prSet/>
      <dgm:spPr/>
      <dgm:t>
        <a:bodyPr/>
        <a:lstStyle/>
        <a:p>
          <a:endParaRPr lang="en-US" sz="1800">
            <a:latin typeface="Arial Rounded MT Bold" panose="020F0704030504030204" pitchFamily="34" charset="0"/>
          </a:endParaRPr>
        </a:p>
      </dgm:t>
    </dgm:pt>
    <dgm:pt modelId="{E4C1F839-EA02-4FE4-B6DB-B75CB12198F7}" type="sibTrans" cxnId="{C58ABC4D-0550-4B5E-8233-CACADCAED954}">
      <dgm:prSet/>
      <dgm:spPr/>
      <dgm:t>
        <a:bodyPr/>
        <a:lstStyle/>
        <a:p>
          <a:endParaRPr lang="en-US" sz="1800">
            <a:latin typeface="Arial Rounded MT Bold" panose="020F0704030504030204" pitchFamily="34" charset="0"/>
          </a:endParaRPr>
        </a:p>
      </dgm:t>
    </dgm:pt>
    <dgm:pt modelId="{DDB9C899-7C07-4471-A15D-EEDC6A0F2632}">
      <dgm:prSet phldrT="[Text]" custT="1"/>
      <dgm:spPr/>
      <dgm:t>
        <a:bodyPr/>
        <a:lstStyle/>
        <a:p>
          <a:r>
            <a:rPr lang="en-US" sz="1400" dirty="0">
              <a:latin typeface="Arial Rounded MT Bold" panose="020F0704030504030204" pitchFamily="34" charset="0"/>
            </a:rPr>
            <a:t>Older Persons</a:t>
          </a:r>
        </a:p>
      </dgm:t>
    </dgm:pt>
    <dgm:pt modelId="{0BA9CFCB-84DB-4FA1-A140-980609E67CE4}" type="parTrans" cxnId="{3F67A989-2283-4D5D-9279-0F8393B6F80F}">
      <dgm:prSet/>
      <dgm:spPr/>
      <dgm:t>
        <a:bodyPr/>
        <a:lstStyle/>
        <a:p>
          <a:endParaRPr lang="en-US" sz="1800">
            <a:latin typeface="Arial Rounded MT Bold" panose="020F0704030504030204" pitchFamily="34" charset="0"/>
          </a:endParaRPr>
        </a:p>
      </dgm:t>
    </dgm:pt>
    <dgm:pt modelId="{40496C81-A0D9-46BD-82EB-714B5F8F97A4}" type="sibTrans" cxnId="{3F67A989-2283-4D5D-9279-0F8393B6F80F}">
      <dgm:prSet/>
      <dgm:spPr/>
      <dgm:t>
        <a:bodyPr/>
        <a:lstStyle/>
        <a:p>
          <a:endParaRPr lang="en-US" sz="1800">
            <a:latin typeface="Arial Rounded MT Bold" panose="020F0704030504030204" pitchFamily="34" charset="0"/>
          </a:endParaRPr>
        </a:p>
      </dgm:t>
    </dgm:pt>
    <dgm:pt modelId="{77920A68-BC1B-4710-9311-B66A6FDE718D}">
      <dgm:prSet phldrT="[Text]" custT="1"/>
      <dgm:spPr/>
      <dgm:t>
        <a:bodyPr/>
        <a:lstStyle/>
        <a:p>
          <a:r>
            <a:rPr lang="en-US" sz="1400" dirty="0">
              <a:latin typeface="Arial Rounded MT Bold" panose="020F0704030504030204" pitchFamily="34" charset="0"/>
            </a:rPr>
            <a:t>Persons with Disabilities (*)</a:t>
          </a:r>
        </a:p>
      </dgm:t>
    </dgm:pt>
    <dgm:pt modelId="{8B1A352B-4C2F-415C-8E77-D087169DC250}" type="parTrans" cxnId="{9C52B6F3-998C-41DD-8FAD-0D3F0D18DC49}">
      <dgm:prSet/>
      <dgm:spPr/>
      <dgm:t>
        <a:bodyPr/>
        <a:lstStyle/>
        <a:p>
          <a:endParaRPr lang="en-US" sz="1800">
            <a:latin typeface="Arial Rounded MT Bold" panose="020F0704030504030204" pitchFamily="34" charset="0"/>
          </a:endParaRPr>
        </a:p>
      </dgm:t>
    </dgm:pt>
    <dgm:pt modelId="{391C9056-6F42-41B5-A852-275A392DEA21}" type="sibTrans" cxnId="{9C52B6F3-998C-41DD-8FAD-0D3F0D18DC49}">
      <dgm:prSet/>
      <dgm:spPr/>
      <dgm:t>
        <a:bodyPr/>
        <a:lstStyle/>
        <a:p>
          <a:endParaRPr lang="en-US" sz="1800">
            <a:latin typeface="Arial Rounded MT Bold" panose="020F0704030504030204" pitchFamily="34" charset="0"/>
          </a:endParaRPr>
        </a:p>
      </dgm:t>
    </dgm:pt>
    <dgm:pt modelId="{E519BFC9-85A4-4363-8351-90321721F0DC}">
      <dgm:prSet phldrT="[Text]" custT="1"/>
      <dgm:spPr/>
      <dgm:t>
        <a:bodyPr/>
        <a:lstStyle/>
        <a:p>
          <a:r>
            <a:rPr lang="en-US" sz="1400" dirty="0">
              <a:latin typeface="Arial Rounded MT Bold" panose="020F0704030504030204" pitchFamily="34" charset="0"/>
            </a:rPr>
            <a:t>Medias</a:t>
          </a:r>
        </a:p>
      </dgm:t>
    </dgm:pt>
    <dgm:pt modelId="{D549272D-500D-4F51-A521-79F42FDFBF24}" type="parTrans" cxnId="{B68561E1-B3CF-4B85-BFC4-FA2761AD406B}">
      <dgm:prSet/>
      <dgm:spPr/>
      <dgm:t>
        <a:bodyPr/>
        <a:lstStyle/>
        <a:p>
          <a:endParaRPr lang="en-US" sz="1800">
            <a:latin typeface="Arial Rounded MT Bold" panose="020F0704030504030204" pitchFamily="34" charset="0"/>
          </a:endParaRPr>
        </a:p>
      </dgm:t>
    </dgm:pt>
    <dgm:pt modelId="{D567FE32-F493-4D5F-8EA1-65E971BA22A3}" type="sibTrans" cxnId="{B68561E1-B3CF-4B85-BFC4-FA2761AD406B}">
      <dgm:prSet/>
      <dgm:spPr/>
      <dgm:t>
        <a:bodyPr/>
        <a:lstStyle/>
        <a:p>
          <a:endParaRPr lang="en-US" sz="1800">
            <a:latin typeface="Arial Rounded MT Bold" panose="020F0704030504030204" pitchFamily="34" charset="0"/>
          </a:endParaRPr>
        </a:p>
      </dgm:t>
    </dgm:pt>
    <dgm:pt modelId="{F5E8DFDA-9E06-304A-883C-E7500CE8981E}" type="pres">
      <dgm:prSet presAssocID="{20C9AB27-CB84-E240-8C96-76C9BA80ADA7}" presName="Name0" presStyleCnt="0">
        <dgm:presLayoutVars>
          <dgm:dir/>
          <dgm:resizeHandles/>
        </dgm:presLayoutVars>
      </dgm:prSet>
      <dgm:spPr/>
    </dgm:pt>
    <dgm:pt modelId="{9180651B-91DB-0448-A3DF-68548DF9185A}" type="pres">
      <dgm:prSet presAssocID="{8A2E8C24-BA2D-0D41-B629-DE612526D829}" presName="compNode" presStyleCnt="0"/>
      <dgm:spPr/>
    </dgm:pt>
    <dgm:pt modelId="{37109094-52B5-1E42-A667-C13B87072E85}" type="pres">
      <dgm:prSet presAssocID="{8A2E8C24-BA2D-0D41-B629-DE612526D829}" presName="dummyConnPt" presStyleCnt="0"/>
      <dgm:spPr/>
    </dgm:pt>
    <dgm:pt modelId="{161BB1DE-9F83-7041-A681-4A2071C26361}" type="pres">
      <dgm:prSet presAssocID="{8A2E8C24-BA2D-0D41-B629-DE612526D829}" presName="node" presStyleLbl="node1" presStyleIdx="0" presStyleCnt="16">
        <dgm:presLayoutVars>
          <dgm:bulletEnabled val="1"/>
        </dgm:presLayoutVars>
      </dgm:prSet>
      <dgm:spPr/>
    </dgm:pt>
    <dgm:pt modelId="{6098D82C-806C-664D-A851-C858F6EED5FD}" type="pres">
      <dgm:prSet presAssocID="{42D5D7AF-7803-4742-82A0-B08FCF87D762}" presName="sibTrans" presStyleLbl="bgSibTrans2D1" presStyleIdx="0" presStyleCnt="15"/>
      <dgm:spPr/>
    </dgm:pt>
    <dgm:pt modelId="{1477B9CE-E4FA-4EA4-BE5A-9FD5317F46C5}" type="pres">
      <dgm:prSet presAssocID="{168F1470-0E06-4924-A85A-8999374E827B}" presName="compNode" presStyleCnt="0"/>
      <dgm:spPr/>
    </dgm:pt>
    <dgm:pt modelId="{37D8515F-F808-4465-B79E-D85FEB0A862B}" type="pres">
      <dgm:prSet presAssocID="{168F1470-0E06-4924-A85A-8999374E827B}" presName="dummyConnPt" presStyleCnt="0"/>
      <dgm:spPr/>
    </dgm:pt>
    <dgm:pt modelId="{117E6854-D010-4F43-906E-C1738EDB432F}" type="pres">
      <dgm:prSet presAssocID="{168F1470-0E06-4924-A85A-8999374E827B}" presName="node" presStyleLbl="node1" presStyleIdx="1" presStyleCnt="16">
        <dgm:presLayoutVars>
          <dgm:bulletEnabled val="1"/>
        </dgm:presLayoutVars>
      </dgm:prSet>
      <dgm:spPr/>
    </dgm:pt>
    <dgm:pt modelId="{9F3CE06B-6955-4609-852E-1D9DBC7524D4}" type="pres">
      <dgm:prSet presAssocID="{9A24024C-24D3-45B9-AF94-1C5F05A8745B}" presName="sibTrans" presStyleLbl="bgSibTrans2D1" presStyleIdx="1" presStyleCnt="15"/>
      <dgm:spPr/>
    </dgm:pt>
    <dgm:pt modelId="{88A94FC0-83EB-4B23-9768-BB999CA03B8D}" type="pres">
      <dgm:prSet presAssocID="{07746B19-2B30-446D-BA22-3A64969C68D5}" presName="compNode" presStyleCnt="0"/>
      <dgm:spPr/>
    </dgm:pt>
    <dgm:pt modelId="{4821EC94-B22D-4208-9E72-5F4868335058}" type="pres">
      <dgm:prSet presAssocID="{07746B19-2B30-446D-BA22-3A64969C68D5}" presName="dummyConnPt" presStyleCnt="0"/>
      <dgm:spPr/>
    </dgm:pt>
    <dgm:pt modelId="{6AA935A3-9B55-474D-AA6E-AEC0C2C6A59A}" type="pres">
      <dgm:prSet presAssocID="{07746B19-2B30-446D-BA22-3A64969C68D5}" presName="node" presStyleLbl="node1" presStyleIdx="2" presStyleCnt="16">
        <dgm:presLayoutVars>
          <dgm:bulletEnabled val="1"/>
        </dgm:presLayoutVars>
      </dgm:prSet>
      <dgm:spPr/>
    </dgm:pt>
    <dgm:pt modelId="{7AFC8C8D-62B0-438E-9473-A5361575CFA7}" type="pres">
      <dgm:prSet presAssocID="{C5B53D58-A43F-4804-9101-5C40B51B500E}" presName="sibTrans" presStyleLbl="bgSibTrans2D1" presStyleIdx="2" presStyleCnt="15"/>
      <dgm:spPr/>
    </dgm:pt>
    <dgm:pt modelId="{2AD5529E-F5B8-4132-8642-A2E27281D336}" type="pres">
      <dgm:prSet presAssocID="{2893C886-E503-4830-B2EB-BC523864DF9D}" presName="compNode" presStyleCnt="0"/>
      <dgm:spPr/>
    </dgm:pt>
    <dgm:pt modelId="{8EE73873-7519-4F19-A65F-FB19C3B8EB9A}" type="pres">
      <dgm:prSet presAssocID="{2893C886-E503-4830-B2EB-BC523864DF9D}" presName="dummyConnPt" presStyleCnt="0"/>
      <dgm:spPr/>
    </dgm:pt>
    <dgm:pt modelId="{A1E0D787-C19C-4BBF-99B0-738E3A2AC1C4}" type="pres">
      <dgm:prSet presAssocID="{2893C886-E503-4830-B2EB-BC523864DF9D}" presName="node" presStyleLbl="node1" presStyleIdx="3" presStyleCnt="16">
        <dgm:presLayoutVars>
          <dgm:bulletEnabled val="1"/>
        </dgm:presLayoutVars>
      </dgm:prSet>
      <dgm:spPr/>
    </dgm:pt>
    <dgm:pt modelId="{4ABABB01-32C1-4530-89D6-A1C69AA51D6E}" type="pres">
      <dgm:prSet presAssocID="{B30E916F-E7A3-44DF-8071-255D5FE13ED4}" presName="sibTrans" presStyleLbl="bgSibTrans2D1" presStyleIdx="3" presStyleCnt="15"/>
      <dgm:spPr/>
    </dgm:pt>
    <dgm:pt modelId="{2E481580-ED88-401F-A40D-5F662138B2F7}" type="pres">
      <dgm:prSet presAssocID="{A1FAC258-9CE6-430E-B2F3-9D4ED900BB13}" presName="compNode" presStyleCnt="0"/>
      <dgm:spPr/>
    </dgm:pt>
    <dgm:pt modelId="{98D71B00-C2AA-4DE7-B04D-D3B6621F6B5A}" type="pres">
      <dgm:prSet presAssocID="{A1FAC258-9CE6-430E-B2F3-9D4ED900BB13}" presName="dummyConnPt" presStyleCnt="0"/>
      <dgm:spPr/>
    </dgm:pt>
    <dgm:pt modelId="{BEF0BF61-C04B-4537-8BB4-4225AC55CA35}" type="pres">
      <dgm:prSet presAssocID="{A1FAC258-9CE6-430E-B2F3-9D4ED900BB13}" presName="node" presStyleLbl="node1" presStyleIdx="4" presStyleCnt="16">
        <dgm:presLayoutVars>
          <dgm:bulletEnabled val="1"/>
        </dgm:presLayoutVars>
      </dgm:prSet>
      <dgm:spPr/>
    </dgm:pt>
    <dgm:pt modelId="{47D223B0-CE7A-4A3B-A1AA-C9EA94C150C0}" type="pres">
      <dgm:prSet presAssocID="{E0629992-1F81-4D62-AFE3-3A711B181A04}" presName="sibTrans" presStyleLbl="bgSibTrans2D1" presStyleIdx="4" presStyleCnt="15"/>
      <dgm:spPr/>
    </dgm:pt>
    <dgm:pt modelId="{4DBA2941-E744-46DD-8D0C-78C11705099F}" type="pres">
      <dgm:prSet presAssocID="{2C0C9567-B581-49E7-B70E-8056F16531AD}" presName="compNode" presStyleCnt="0"/>
      <dgm:spPr/>
    </dgm:pt>
    <dgm:pt modelId="{F1704052-5BE5-4F38-A8BF-ED5A067F65F3}" type="pres">
      <dgm:prSet presAssocID="{2C0C9567-B581-49E7-B70E-8056F16531AD}" presName="dummyConnPt" presStyleCnt="0"/>
      <dgm:spPr/>
    </dgm:pt>
    <dgm:pt modelId="{FAAEC1A3-DB3D-4E90-B144-1591431A7496}" type="pres">
      <dgm:prSet presAssocID="{2C0C9567-B581-49E7-B70E-8056F16531AD}" presName="node" presStyleLbl="node1" presStyleIdx="5" presStyleCnt="16">
        <dgm:presLayoutVars>
          <dgm:bulletEnabled val="1"/>
        </dgm:presLayoutVars>
      </dgm:prSet>
      <dgm:spPr/>
    </dgm:pt>
    <dgm:pt modelId="{F8CD75AF-9FB1-4E9E-8450-B964A589C989}" type="pres">
      <dgm:prSet presAssocID="{311AB3E2-FEEE-4ED2-8B6B-327ECE998F43}" presName="sibTrans" presStyleLbl="bgSibTrans2D1" presStyleIdx="5" presStyleCnt="15"/>
      <dgm:spPr/>
    </dgm:pt>
    <dgm:pt modelId="{70AAF654-A323-4B93-A96F-55854CC46628}" type="pres">
      <dgm:prSet presAssocID="{18F2A0D7-762E-4E07-90B0-855570C123DE}" presName="compNode" presStyleCnt="0"/>
      <dgm:spPr/>
    </dgm:pt>
    <dgm:pt modelId="{5C0AF90A-8A6D-495C-8E3C-9177F5F99502}" type="pres">
      <dgm:prSet presAssocID="{18F2A0D7-762E-4E07-90B0-855570C123DE}" presName="dummyConnPt" presStyleCnt="0"/>
      <dgm:spPr/>
    </dgm:pt>
    <dgm:pt modelId="{A359CAED-033F-4F7A-B85A-AD97F47ADC66}" type="pres">
      <dgm:prSet presAssocID="{18F2A0D7-762E-4E07-90B0-855570C123DE}" presName="node" presStyleLbl="node1" presStyleIdx="6" presStyleCnt="16">
        <dgm:presLayoutVars>
          <dgm:bulletEnabled val="1"/>
        </dgm:presLayoutVars>
      </dgm:prSet>
      <dgm:spPr/>
    </dgm:pt>
    <dgm:pt modelId="{C96D3014-D99E-4D0C-9736-ED7F605DEAF6}" type="pres">
      <dgm:prSet presAssocID="{26C66A7F-4B94-4ED0-A43A-B3F3216B02BC}" presName="sibTrans" presStyleLbl="bgSibTrans2D1" presStyleIdx="6" presStyleCnt="15"/>
      <dgm:spPr/>
    </dgm:pt>
    <dgm:pt modelId="{1D973D34-EE77-498B-8E2B-D27F9066DFA2}" type="pres">
      <dgm:prSet presAssocID="{7616CD86-F4DA-461E-B79F-A9E2E18B09E6}" presName="compNode" presStyleCnt="0"/>
      <dgm:spPr/>
    </dgm:pt>
    <dgm:pt modelId="{35117F58-2260-4160-B1CD-1D63800637E9}" type="pres">
      <dgm:prSet presAssocID="{7616CD86-F4DA-461E-B79F-A9E2E18B09E6}" presName="dummyConnPt" presStyleCnt="0"/>
      <dgm:spPr/>
    </dgm:pt>
    <dgm:pt modelId="{2C80F74E-1BE0-426A-BA59-DA01BB2C6B4E}" type="pres">
      <dgm:prSet presAssocID="{7616CD86-F4DA-461E-B79F-A9E2E18B09E6}" presName="node" presStyleLbl="node1" presStyleIdx="7" presStyleCnt="16">
        <dgm:presLayoutVars>
          <dgm:bulletEnabled val="1"/>
        </dgm:presLayoutVars>
      </dgm:prSet>
      <dgm:spPr/>
    </dgm:pt>
    <dgm:pt modelId="{380A591F-EE71-44AB-A839-2AD0604645A5}" type="pres">
      <dgm:prSet presAssocID="{A292C483-28D0-4E13-8095-9ADAF544B986}" presName="sibTrans" presStyleLbl="bgSibTrans2D1" presStyleIdx="7" presStyleCnt="15"/>
      <dgm:spPr/>
    </dgm:pt>
    <dgm:pt modelId="{BD6CD13B-C90D-4F42-A96A-860CF85C5334}" type="pres">
      <dgm:prSet presAssocID="{AF6EB8A1-6B45-4F58-B0D7-E07ED182A2B1}" presName="compNode" presStyleCnt="0"/>
      <dgm:spPr/>
    </dgm:pt>
    <dgm:pt modelId="{EEF2F129-C003-4EEE-B52B-AB9C51955E3F}" type="pres">
      <dgm:prSet presAssocID="{AF6EB8A1-6B45-4F58-B0D7-E07ED182A2B1}" presName="dummyConnPt" presStyleCnt="0"/>
      <dgm:spPr/>
    </dgm:pt>
    <dgm:pt modelId="{1B43D0E2-97FC-4DAF-96A3-824D8EE13B12}" type="pres">
      <dgm:prSet presAssocID="{AF6EB8A1-6B45-4F58-B0D7-E07ED182A2B1}" presName="node" presStyleLbl="node1" presStyleIdx="8" presStyleCnt="16">
        <dgm:presLayoutVars>
          <dgm:bulletEnabled val="1"/>
        </dgm:presLayoutVars>
      </dgm:prSet>
      <dgm:spPr/>
    </dgm:pt>
    <dgm:pt modelId="{2F97C483-25B5-4BE6-8F70-A721EE01B8CE}" type="pres">
      <dgm:prSet presAssocID="{6E161841-1634-498A-AE0D-561C0D934028}" presName="sibTrans" presStyleLbl="bgSibTrans2D1" presStyleIdx="8" presStyleCnt="15"/>
      <dgm:spPr/>
    </dgm:pt>
    <dgm:pt modelId="{6F3D6AA2-C1BA-4DC7-ADC5-6B40B55463BA}" type="pres">
      <dgm:prSet presAssocID="{7ED3A39A-0B9A-4AD1-B798-01F583BBC543}" presName="compNode" presStyleCnt="0"/>
      <dgm:spPr/>
    </dgm:pt>
    <dgm:pt modelId="{88581A6C-BCA3-4225-82D2-C08D8EA2713E}" type="pres">
      <dgm:prSet presAssocID="{7ED3A39A-0B9A-4AD1-B798-01F583BBC543}" presName="dummyConnPt" presStyleCnt="0"/>
      <dgm:spPr/>
    </dgm:pt>
    <dgm:pt modelId="{5F9527B0-1850-4CE8-B293-0D872F264A6A}" type="pres">
      <dgm:prSet presAssocID="{7ED3A39A-0B9A-4AD1-B798-01F583BBC543}" presName="node" presStyleLbl="node1" presStyleIdx="9" presStyleCnt="16">
        <dgm:presLayoutVars>
          <dgm:bulletEnabled val="1"/>
        </dgm:presLayoutVars>
      </dgm:prSet>
      <dgm:spPr/>
    </dgm:pt>
    <dgm:pt modelId="{39229CE3-EDD7-4DBE-9DE8-E96505D0BE28}" type="pres">
      <dgm:prSet presAssocID="{B033C3CF-0907-441F-8AEB-8DD797281228}" presName="sibTrans" presStyleLbl="bgSibTrans2D1" presStyleIdx="9" presStyleCnt="15"/>
      <dgm:spPr/>
    </dgm:pt>
    <dgm:pt modelId="{7584BAA1-EE70-404F-B1BA-1C76F54267E6}" type="pres">
      <dgm:prSet presAssocID="{569649E2-3C2C-4E98-A4FF-D1D5B09C3D29}" presName="compNode" presStyleCnt="0"/>
      <dgm:spPr/>
    </dgm:pt>
    <dgm:pt modelId="{A4ABD551-CADE-46C7-A6E4-7C41A499EDFE}" type="pres">
      <dgm:prSet presAssocID="{569649E2-3C2C-4E98-A4FF-D1D5B09C3D29}" presName="dummyConnPt" presStyleCnt="0"/>
      <dgm:spPr/>
    </dgm:pt>
    <dgm:pt modelId="{CC35E22A-0973-42E2-A135-B099BE6545A7}" type="pres">
      <dgm:prSet presAssocID="{569649E2-3C2C-4E98-A4FF-D1D5B09C3D29}" presName="node" presStyleLbl="node1" presStyleIdx="10" presStyleCnt="16">
        <dgm:presLayoutVars>
          <dgm:bulletEnabled val="1"/>
        </dgm:presLayoutVars>
      </dgm:prSet>
      <dgm:spPr/>
    </dgm:pt>
    <dgm:pt modelId="{82C150D5-E1E3-406F-9F45-BDF5B3B489BA}" type="pres">
      <dgm:prSet presAssocID="{B6374F06-BF97-4EB1-8B77-3C709943114A}" presName="sibTrans" presStyleLbl="bgSibTrans2D1" presStyleIdx="10" presStyleCnt="15"/>
      <dgm:spPr/>
    </dgm:pt>
    <dgm:pt modelId="{F0BCDCA0-B97C-4FEF-82A9-CB6267AD384A}" type="pres">
      <dgm:prSet presAssocID="{199923AD-19B5-4372-B5BA-B5017774DCB0}" presName="compNode" presStyleCnt="0"/>
      <dgm:spPr/>
    </dgm:pt>
    <dgm:pt modelId="{09078F5F-DC9C-4AB9-82DE-6C65D5BD6898}" type="pres">
      <dgm:prSet presAssocID="{199923AD-19B5-4372-B5BA-B5017774DCB0}" presName="dummyConnPt" presStyleCnt="0"/>
      <dgm:spPr/>
    </dgm:pt>
    <dgm:pt modelId="{75B6E031-06EA-4726-8EEC-F8EACA24B2BF}" type="pres">
      <dgm:prSet presAssocID="{199923AD-19B5-4372-B5BA-B5017774DCB0}" presName="node" presStyleLbl="node1" presStyleIdx="11" presStyleCnt="16">
        <dgm:presLayoutVars>
          <dgm:bulletEnabled val="1"/>
        </dgm:presLayoutVars>
      </dgm:prSet>
      <dgm:spPr/>
    </dgm:pt>
    <dgm:pt modelId="{DF2309D3-9D81-44BD-888B-56B2D389B458}" type="pres">
      <dgm:prSet presAssocID="{A3EC1E87-B28C-4ED7-8610-C7E55A538393}" presName="sibTrans" presStyleLbl="bgSibTrans2D1" presStyleIdx="11" presStyleCnt="15"/>
      <dgm:spPr/>
    </dgm:pt>
    <dgm:pt modelId="{7DDD5957-3BCD-47D5-8EB8-81A804780187}" type="pres">
      <dgm:prSet presAssocID="{73B44786-8E07-4ABA-9FFA-EA000BDF0DBC}" presName="compNode" presStyleCnt="0"/>
      <dgm:spPr/>
    </dgm:pt>
    <dgm:pt modelId="{763FB359-1BAC-4A04-9583-FE4FC38122B0}" type="pres">
      <dgm:prSet presAssocID="{73B44786-8E07-4ABA-9FFA-EA000BDF0DBC}" presName="dummyConnPt" presStyleCnt="0"/>
      <dgm:spPr/>
    </dgm:pt>
    <dgm:pt modelId="{DB2CD146-BF87-41FD-8CDA-BF07F8BE5857}" type="pres">
      <dgm:prSet presAssocID="{73B44786-8E07-4ABA-9FFA-EA000BDF0DBC}" presName="node" presStyleLbl="node1" presStyleIdx="12" presStyleCnt="16">
        <dgm:presLayoutVars>
          <dgm:bulletEnabled val="1"/>
        </dgm:presLayoutVars>
      </dgm:prSet>
      <dgm:spPr/>
    </dgm:pt>
    <dgm:pt modelId="{C42639F7-7F43-41B9-B6E4-FD8A2A8E3565}" type="pres">
      <dgm:prSet presAssocID="{E4C1F839-EA02-4FE4-B6DB-B75CB12198F7}" presName="sibTrans" presStyleLbl="bgSibTrans2D1" presStyleIdx="12" presStyleCnt="15"/>
      <dgm:spPr/>
    </dgm:pt>
    <dgm:pt modelId="{1F8C6476-E87B-4D0C-8110-3029673EFDF9}" type="pres">
      <dgm:prSet presAssocID="{DDB9C899-7C07-4471-A15D-EEDC6A0F2632}" presName="compNode" presStyleCnt="0"/>
      <dgm:spPr/>
    </dgm:pt>
    <dgm:pt modelId="{B35072C0-2B9F-4E45-8546-B9562375254F}" type="pres">
      <dgm:prSet presAssocID="{DDB9C899-7C07-4471-A15D-EEDC6A0F2632}" presName="dummyConnPt" presStyleCnt="0"/>
      <dgm:spPr/>
    </dgm:pt>
    <dgm:pt modelId="{63467476-1FF4-4CBF-9F94-445FF5FD6E3A}" type="pres">
      <dgm:prSet presAssocID="{DDB9C899-7C07-4471-A15D-EEDC6A0F2632}" presName="node" presStyleLbl="node1" presStyleIdx="13" presStyleCnt="16">
        <dgm:presLayoutVars>
          <dgm:bulletEnabled val="1"/>
        </dgm:presLayoutVars>
      </dgm:prSet>
      <dgm:spPr/>
    </dgm:pt>
    <dgm:pt modelId="{6FF65C3B-F9A6-4042-8A0A-8552E29004C7}" type="pres">
      <dgm:prSet presAssocID="{40496C81-A0D9-46BD-82EB-714B5F8F97A4}" presName="sibTrans" presStyleLbl="bgSibTrans2D1" presStyleIdx="13" presStyleCnt="15"/>
      <dgm:spPr/>
    </dgm:pt>
    <dgm:pt modelId="{AA17BD37-3DEC-4EEE-A1CA-28A9F81EFC56}" type="pres">
      <dgm:prSet presAssocID="{77920A68-BC1B-4710-9311-B66A6FDE718D}" presName="compNode" presStyleCnt="0"/>
      <dgm:spPr/>
    </dgm:pt>
    <dgm:pt modelId="{4E324782-877A-4900-B7DD-E0EE943FD34D}" type="pres">
      <dgm:prSet presAssocID="{77920A68-BC1B-4710-9311-B66A6FDE718D}" presName="dummyConnPt" presStyleCnt="0"/>
      <dgm:spPr/>
    </dgm:pt>
    <dgm:pt modelId="{9882A719-B1E9-4A99-9139-FCCDAE85D797}" type="pres">
      <dgm:prSet presAssocID="{77920A68-BC1B-4710-9311-B66A6FDE718D}" presName="node" presStyleLbl="node1" presStyleIdx="14" presStyleCnt="16">
        <dgm:presLayoutVars>
          <dgm:bulletEnabled val="1"/>
        </dgm:presLayoutVars>
      </dgm:prSet>
      <dgm:spPr/>
    </dgm:pt>
    <dgm:pt modelId="{708EF470-B45F-43F2-80FD-F0A733E21964}" type="pres">
      <dgm:prSet presAssocID="{391C9056-6F42-41B5-A852-275A392DEA21}" presName="sibTrans" presStyleLbl="bgSibTrans2D1" presStyleIdx="14" presStyleCnt="15"/>
      <dgm:spPr/>
    </dgm:pt>
    <dgm:pt modelId="{3420345D-D538-43E0-BDBE-80FC0BD979FE}" type="pres">
      <dgm:prSet presAssocID="{E519BFC9-85A4-4363-8351-90321721F0DC}" presName="compNode" presStyleCnt="0"/>
      <dgm:spPr/>
    </dgm:pt>
    <dgm:pt modelId="{712ACE19-389E-496E-92CE-9D27296428A9}" type="pres">
      <dgm:prSet presAssocID="{E519BFC9-85A4-4363-8351-90321721F0DC}" presName="dummyConnPt" presStyleCnt="0"/>
      <dgm:spPr/>
    </dgm:pt>
    <dgm:pt modelId="{4BB12007-61E5-4242-AB2B-C5BA40247F20}" type="pres">
      <dgm:prSet presAssocID="{E519BFC9-85A4-4363-8351-90321721F0DC}" presName="node" presStyleLbl="node1" presStyleIdx="15" presStyleCnt="16">
        <dgm:presLayoutVars>
          <dgm:bulletEnabled val="1"/>
        </dgm:presLayoutVars>
      </dgm:prSet>
      <dgm:spPr/>
    </dgm:pt>
  </dgm:ptLst>
  <dgm:cxnLst>
    <dgm:cxn modelId="{FA01F400-869B-4C41-AD2B-71B7A5BFAD15}" srcId="{20C9AB27-CB84-E240-8C96-76C9BA80ADA7}" destId="{199923AD-19B5-4372-B5BA-B5017774DCB0}" srcOrd="11" destOrd="0" parTransId="{D7DE0D8D-61D1-4347-92B2-50A69A049EBA}" sibTransId="{A3EC1E87-B28C-4ED7-8610-C7E55A538393}"/>
    <dgm:cxn modelId="{73848309-80ED-43D7-A441-ECE84A8A0E88}" type="presOf" srcId="{199923AD-19B5-4372-B5BA-B5017774DCB0}" destId="{75B6E031-06EA-4726-8EEC-F8EACA24B2BF}" srcOrd="0" destOrd="0" presId="urn:microsoft.com/office/officeart/2005/8/layout/bProcess4"/>
    <dgm:cxn modelId="{75D4F80A-1CAF-4ABE-AE27-E67D1F7CBDEE}" srcId="{20C9AB27-CB84-E240-8C96-76C9BA80ADA7}" destId="{2C0C9567-B581-49E7-B70E-8056F16531AD}" srcOrd="5" destOrd="0" parTransId="{9A76393F-B3C9-499E-8765-AD7B9A848A85}" sibTransId="{311AB3E2-FEEE-4ED2-8B6B-327ECE998F43}"/>
    <dgm:cxn modelId="{D3DBBD0E-D745-4F9D-8DCC-0F6B65CC507F}" srcId="{20C9AB27-CB84-E240-8C96-76C9BA80ADA7}" destId="{168F1470-0E06-4924-A85A-8999374E827B}" srcOrd="1" destOrd="0" parTransId="{5CE17652-F0AF-430E-9F21-D2610DBD2978}" sibTransId="{9A24024C-24D3-45B9-AF94-1C5F05A8745B}"/>
    <dgm:cxn modelId="{B3237A12-289F-4773-960E-F8379B70330E}" srcId="{20C9AB27-CB84-E240-8C96-76C9BA80ADA7}" destId="{07746B19-2B30-446D-BA22-3A64969C68D5}" srcOrd="2" destOrd="0" parTransId="{C169C15B-1046-4147-AEDC-2A607481EB0E}" sibTransId="{C5B53D58-A43F-4804-9101-5C40B51B500E}"/>
    <dgm:cxn modelId="{17BCCC17-B687-4603-B909-26B60255139E}" srcId="{20C9AB27-CB84-E240-8C96-76C9BA80ADA7}" destId="{2893C886-E503-4830-B2EB-BC523864DF9D}" srcOrd="3" destOrd="0" parTransId="{F8A1DEF1-EF1E-4890-9225-5E247E6BFD3D}" sibTransId="{B30E916F-E7A3-44DF-8071-255D5FE13ED4}"/>
    <dgm:cxn modelId="{DD27F51B-CCBD-435C-B9EF-9E725C2F401E}" type="presOf" srcId="{C5B53D58-A43F-4804-9101-5C40B51B500E}" destId="{7AFC8C8D-62B0-438E-9473-A5361575CFA7}" srcOrd="0" destOrd="0" presId="urn:microsoft.com/office/officeart/2005/8/layout/bProcess4"/>
    <dgm:cxn modelId="{49B32020-FED3-42BD-BAD4-3FC5B2F9D053}" type="presOf" srcId="{DDB9C899-7C07-4471-A15D-EEDC6A0F2632}" destId="{63467476-1FF4-4CBF-9F94-445FF5FD6E3A}" srcOrd="0" destOrd="0" presId="urn:microsoft.com/office/officeart/2005/8/layout/bProcess4"/>
    <dgm:cxn modelId="{7DC9AD24-21B5-4622-A66F-7A38A4ED7FEB}" type="presOf" srcId="{77920A68-BC1B-4710-9311-B66A6FDE718D}" destId="{9882A719-B1E9-4A99-9139-FCCDAE85D797}" srcOrd="0" destOrd="0" presId="urn:microsoft.com/office/officeart/2005/8/layout/bProcess4"/>
    <dgm:cxn modelId="{460C2A25-CDEE-44B3-8B7B-E7CD70AE9881}" type="presOf" srcId="{AF6EB8A1-6B45-4F58-B0D7-E07ED182A2B1}" destId="{1B43D0E2-97FC-4DAF-96A3-824D8EE13B12}" srcOrd="0" destOrd="0" presId="urn:microsoft.com/office/officeart/2005/8/layout/bProcess4"/>
    <dgm:cxn modelId="{3DDE522B-F103-4459-85AE-18388A6277CF}" type="presOf" srcId="{E519BFC9-85A4-4363-8351-90321721F0DC}" destId="{4BB12007-61E5-4242-AB2B-C5BA40247F20}" srcOrd="0" destOrd="0" presId="urn:microsoft.com/office/officeart/2005/8/layout/bProcess4"/>
    <dgm:cxn modelId="{0E4FC030-63F8-4A1F-A33C-52409C0EB13A}" type="presOf" srcId="{2C0C9567-B581-49E7-B70E-8056F16531AD}" destId="{FAAEC1A3-DB3D-4E90-B144-1591431A7496}" srcOrd="0" destOrd="0" presId="urn:microsoft.com/office/officeart/2005/8/layout/bProcess4"/>
    <dgm:cxn modelId="{FB6DAB32-000E-47BA-8C64-412AD686791B}" type="presOf" srcId="{18F2A0D7-762E-4E07-90B0-855570C123DE}" destId="{A359CAED-033F-4F7A-B85A-AD97F47ADC66}" srcOrd="0" destOrd="0" presId="urn:microsoft.com/office/officeart/2005/8/layout/bProcess4"/>
    <dgm:cxn modelId="{B8162646-AF86-44B4-86A5-AC7B957B2DC2}" type="presOf" srcId="{07746B19-2B30-446D-BA22-3A64969C68D5}" destId="{6AA935A3-9B55-474D-AA6E-AEC0C2C6A59A}" srcOrd="0" destOrd="0" presId="urn:microsoft.com/office/officeart/2005/8/layout/bProcess4"/>
    <dgm:cxn modelId="{865AA847-0692-4612-B04A-8E8C91661E58}" type="presOf" srcId="{8A2E8C24-BA2D-0D41-B629-DE612526D829}" destId="{161BB1DE-9F83-7041-A681-4A2071C26361}" srcOrd="0" destOrd="0" presId="urn:microsoft.com/office/officeart/2005/8/layout/bProcess4"/>
    <dgm:cxn modelId="{C58ABC4D-0550-4B5E-8233-CACADCAED954}" srcId="{20C9AB27-CB84-E240-8C96-76C9BA80ADA7}" destId="{73B44786-8E07-4ABA-9FFA-EA000BDF0DBC}" srcOrd="12" destOrd="0" parTransId="{2B97EF11-C758-475F-B717-BFB4DDBA1158}" sibTransId="{E4C1F839-EA02-4FE4-B6DB-B75CB12198F7}"/>
    <dgm:cxn modelId="{F441454E-E86E-4F17-9D33-2CB18C61E8C5}" type="presOf" srcId="{7616CD86-F4DA-461E-B79F-A9E2E18B09E6}" destId="{2C80F74E-1BE0-426A-BA59-DA01BB2C6B4E}" srcOrd="0" destOrd="0" presId="urn:microsoft.com/office/officeart/2005/8/layout/bProcess4"/>
    <dgm:cxn modelId="{11F31251-FF1C-4CB5-8EAF-5343062DCF39}" srcId="{20C9AB27-CB84-E240-8C96-76C9BA80ADA7}" destId="{A1FAC258-9CE6-430E-B2F3-9D4ED900BB13}" srcOrd="4" destOrd="0" parTransId="{41DA5C5E-2EC2-4957-AC4E-8257FD7647C7}" sibTransId="{E0629992-1F81-4D62-AFE3-3A711B181A04}"/>
    <dgm:cxn modelId="{423C5351-40E6-412B-A47D-6418E130FFCA}" type="presOf" srcId="{A1FAC258-9CE6-430E-B2F3-9D4ED900BB13}" destId="{BEF0BF61-C04B-4537-8BB4-4225AC55CA35}" srcOrd="0" destOrd="0" presId="urn:microsoft.com/office/officeart/2005/8/layout/bProcess4"/>
    <dgm:cxn modelId="{20850C5F-3177-0E4C-9D63-D106A2A0525C}" srcId="{20C9AB27-CB84-E240-8C96-76C9BA80ADA7}" destId="{8A2E8C24-BA2D-0D41-B629-DE612526D829}" srcOrd="0" destOrd="0" parTransId="{13FE075A-355C-3848-9D7C-748A6D8723A7}" sibTransId="{42D5D7AF-7803-4742-82A0-B08FCF87D762}"/>
    <dgm:cxn modelId="{D5FDDB76-76AD-4211-8347-0EEA97CC1855}" type="presOf" srcId="{9A24024C-24D3-45B9-AF94-1C5F05A8745B}" destId="{9F3CE06B-6955-4609-852E-1D9DBC7524D4}" srcOrd="0" destOrd="0" presId="urn:microsoft.com/office/officeart/2005/8/layout/bProcess4"/>
    <dgm:cxn modelId="{972DC37F-94BC-456D-9444-D4E88E260910}" type="presOf" srcId="{20C9AB27-CB84-E240-8C96-76C9BA80ADA7}" destId="{F5E8DFDA-9E06-304A-883C-E7500CE8981E}" srcOrd="0" destOrd="0" presId="urn:microsoft.com/office/officeart/2005/8/layout/bProcess4"/>
    <dgm:cxn modelId="{2D1A9A81-474E-4E2F-9E1A-578212324914}" type="presOf" srcId="{B6374F06-BF97-4EB1-8B77-3C709943114A}" destId="{82C150D5-E1E3-406F-9F45-BDF5B3B489BA}" srcOrd="0" destOrd="0" presId="urn:microsoft.com/office/officeart/2005/8/layout/bProcess4"/>
    <dgm:cxn modelId="{485B0787-BED2-4382-9EA4-E019659E2069}" type="presOf" srcId="{73B44786-8E07-4ABA-9FFA-EA000BDF0DBC}" destId="{DB2CD146-BF87-41FD-8CDA-BF07F8BE5857}" srcOrd="0" destOrd="0" presId="urn:microsoft.com/office/officeart/2005/8/layout/bProcess4"/>
    <dgm:cxn modelId="{3F67A989-2283-4D5D-9279-0F8393B6F80F}" srcId="{20C9AB27-CB84-E240-8C96-76C9BA80ADA7}" destId="{DDB9C899-7C07-4471-A15D-EEDC6A0F2632}" srcOrd="13" destOrd="0" parTransId="{0BA9CFCB-84DB-4FA1-A140-980609E67CE4}" sibTransId="{40496C81-A0D9-46BD-82EB-714B5F8F97A4}"/>
    <dgm:cxn modelId="{47EE8192-FB1F-4ADB-8EE4-75C18220BA0F}" type="presOf" srcId="{168F1470-0E06-4924-A85A-8999374E827B}" destId="{117E6854-D010-4F43-906E-C1738EDB432F}" srcOrd="0" destOrd="0" presId="urn:microsoft.com/office/officeart/2005/8/layout/bProcess4"/>
    <dgm:cxn modelId="{08466097-FD8D-4336-9737-97CE09DAD3C0}" type="presOf" srcId="{B033C3CF-0907-441F-8AEB-8DD797281228}" destId="{39229CE3-EDD7-4DBE-9DE8-E96505D0BE28}" srcOrd="0" destOrd="0" presId="urn:microsoft.com/office/officeart/2005/8/layout/bProcess4"/>
    <dgm:cxn modelId="{51E33BA4-EF88-41E0-BA73-9F3CD96EDA51}" type="presOf" srcId="{B30E916F-E7A3-44DF-8071-255D5FE13ED4}" destId="{4ABABB01-32C1-4530-89D6-A1C69AA51D6E}" srcOrd="0" destOrd="0" presId="urn:microsoft.com/office/officeart/2005/8/layout/bProcess4"/>
    <dgm:cxn modelId="{33A5A0A6-1A6B-4F64-87A0-7AE8ACB1D144}" type="presOf" srcId="{42D5D7AF-7803-4742-82A0-B08FCF87D762}" destId="{6098D82C-806C-664D-A851-C858F6EED5FD}" srcOrd="0" destOrd="0" presId="urn:microsoft.com/office/officeart/2005/8/layout/bProcess4"/>
    <dgm:cxn modelId="{957E42A8-C1E0-4F6F-B849-73DE39868DAA}" type="presOf" srcId="{E4C1F839-EA02-4FE4-B6DB-B75CB12198F7}" destId="{C42639F7-7F43-41B9-B6E4-FD8A2A8E3565}" srcOrd="0" destOrd="0" presId="urn:microsoft.com/office/officeart/2005/8/layout/bProcess4"/>
    <dgm:cxn modelId="{E40447AB-D182-4E3B-9C4B-4FBA04A04419}" type="presOf" srcId="{2893C886-E503-4830-B2EB-BC523864DF9D}" destId="{A1E0D787-C19C-4BBF-99B0-738E3A2AC1C4}" srcOrd="0" destOrd="0" presId="urn:microsoft.com/office/officeart/2005/8/layout/bProcess4"/>
    <dgm:cxn modelId="{E8FBD3BA-1269-4B35-A729-365DD5CBFA82}" type="presOf" srcId="{40496C81-A0D9-46BD-82EB-714B5F8F97A4}" destId="{6FF65C3B-F9A6-4042-8A0A-8552E29004C7}" srcOrd="0" destOrd="0" presId="urn:microsoft.com/office/officeart/2005/8/layout/bProcess4"/>
    <dgm:cxn modelId="{D187C4BF-99F2-4652-A9ED-0295F0AF0A47}" srcId="{20C9AB27-CB84-E240-8C96-76C9BA80ADA7}" destId="{18F2A0D7-762E-4E07-90B0-855570C123DE}" srcOrd="6" destOrd="0" parTransId="{B74340C0-3795-4B33-9B8C-1C504E962067}" sibTransId="{26C66A7F-4B94-4ED0-A43A-B3F3216B02BC}"/>
    <dgm:cxn modelId="{7EA107C3-115E-4174-BBE9-6776D95F9803}" srcId="{20C9AB27-CB84-E240-8C96-76C9BA80ADA7}" destId="{7616CD86-F4DA-461E-B79F-A9E2E18B09E6}" srcOrd="7" destOrd="0" parTransId="{6353C971-6FC4-4F86-B172-3D82F5086AC7}" sibTransId="{A292C483-28D0-4E13-8095-9ADAF544B986}"/>
    <dgm:cxn modelId="{B4958AC3-3540-4D1D-8842-B1E1DC88B954}" type="presOf" srcId="{6E161841-1634-498A-AE0D-561C0D934028}" destId="{2F97C483-25B5-4BE6-8F70-A721EE01B8CE}" srcOrd="0" destOrd="0" presId="urn:microsoft.com/office/officeart/2005/8/layout/bProcess4"/>
    <dgm:cxn modelId="{5858B8C8-5C98-42A4-9A33-8C76B78A6781}" type="presOf" srcId="{26C66A7F-4B94-4ED0-A43A-B3F3216B02BC}" destId="{C96D3014-D99E-4D0C-9736-ED7F605DEAF6}" srcOrd="0" destOrd="0" presId="urn:microsoft.com/office/officeart/2005/8/layout/bProcess4"/>
    <dgm:cxn modelId="{B68561E1-B3CF-4B85-BFC4-FA2761AD406B}" srcId="{20C9AB27-CB84-E240-8C96-76C9BA80ADA7}" destId="{E519BFC9-85A4-4363-8351-90321721F0DC}" srcOrd="15" destOrd="0" parTransId="{D549272D-500D-4F51-A521-79F42FDFBF24}" sibTransId="{D567FE32-F493-4D5F-8EA1-65E971BA22A3}"/>
    <dgm:cxn modelId="{5FA658E4-3D09-4655-A605-BC0089690CAD}" type="presOf" srcId="{311AB3E2-FEEE-4ED2-8B6B-327ECE998F43}" destId="{F8CD75AF-9FB1-4E9E-8450-B964A589C989}" srcOrd="0" destOrd="0" presId="urn:microsoft.com/office/officeart/2005/8/layout/bProcess4"/>
    <dgm:cxn modelId="{599BB5E8-2996-4E7B-A406-3DA6BE64DD7B}" type="presOf" srcId="{E0629992-1F81-4D62-AFE3-3A711B181A04}" destId="{47D223B0-CE7A-4A3B-A1AA-C9EA94C150C0}" srcOrd="0" destOrd="0" presId="urn:microsoft.com/office/officeart/2005/8/layout/bProcess4"/>
    <dgm:cxn modelId="{BDF793E9-A3E1-4BDD-8763-EE3375FCBD9F}" srcId="{20C9AB27-CB84-E240-8C96-76C9BA80ADA7}" destId="{569649E2-3C2C-4E98-A4FF-D1D5B09C3D29}" srcOrd="10" destOrd="0" parTransId="{C8331AEE-C35C-4831-8D8D-5E4D4B70D8D5}" sibTransId="{B6374F06-BF97-4EB1-8B77-3C709943114A}"/>
    <dgm:cxn modelId="{A103A0EB-2392-405B-8154-FB66D99171F4}" srcId="{20C9AB27-CB84-E240-8C96-76C9BA80ADA7}" destId="{AF6EB8A1-6B45-4F58-B0D7-E07ED182A2B1}" srcOrd="8" destOrd="0" parTransId="{40B986E6-0EFB-4A0E-A505-012B8CEE44FE}" sibTransId="{6E161841-1634-498A-AE0D-561C0D934028}"/>
    <dgm:cxn modelId="{6BF73CF0-1D93-4F90-A50E-B8891C6719D0}" type="presOf" srcId="{A292C483-28D0-4E13-8095-9ADAF544B986}" destId="{380A591F-EE71-44AB-A839-2AD0604645A5}" srcOrd="0" destOrd="0" presId="urn:microsoft.com/office/officeart/2005/8/layout/bProcess4"/>
    <dgm:cxn modelId="{152559F1-CAE4-4FCE-9D79-F3317A233AF5}" type="presOf" srcId="{569649E2-3C2C-4E98-A4FF-D1D5B09C3D29}" destId="{CC35E22A-0973-42E2-A135-B099BE6545A7}" srcOrd="0" destOrd="0" presId="urn:microsoft.com/office/officeart/2005/8/layout/bProcess4"/>
    <dgm:cxn modelId="{9C52B6F3-998C-41DD-8FAD-0D3F0D18DC49}" srcId="{20C9AB27-CB84-E240-8C96-76C9BA80ADA7}" destId="{77920A68-BC1B-4710-9311-B66A6FDE718D}" srcOrd="14" destOrd="0" parTransId="{8B1A352B-4C2F-415C-8E77-D087169DC250}" sibTransId="{391C9056-6F42-41B5-A852-275A392DEA21}"/>
    <dgm:cxn modelId="{4F92FEF3-16D2-4941-B4AD-FE85BDDC5487}" type="presOf" srcId="{391C9056-6F42-41B5-A852-275A392DEA21}" destId="{708EF470-B45F-43F2-80FD-F0A733E21964}" srcOrd="0" destOrd="0" presId="urn:microsoft.com/office/officeart/2005/8/layout/bProcess4"/>
    <dgm:cxn modelId="{3FE6B6F4-BA55-4B5C-BA80-9DA89C9E9C51}" type="presOf" srcId="{A3EC1E87-B28C-4ED7-8610-C7E55A538393}" destId="{DF2309D3-9D81-44BD-888B-56B2D389B458}" srcOrd="0" destOrd="0" presId="urn:microsoft.com/office/officeart/2005/8/layout/bProcess4"/>
    <dgm:cxn modelId="{6D68DDFD-2AAC-4C7F-B20E-6CD69DFB9B2E}" srcId="{20C9AB27-CB84-E240-8C96-76C9BA80ADA7}" destId="{7ED3A39A-0B9A-4AD1-B798-01F583BBC543}" srcOrd="9" destOrd="0" parTransId="{341929A9-EA07-4A71-8C54-170FE6AFE594}" sibTransId="{B033C3CF-0907-441F-8AEB-8DD797281228}"/>
    <dgm:cxn modelId="{8D90F3FD-BA3C-4782-AF4B-7A77A95FCAA8}" type="presOf" srcId="{7ED3A39A-0B9A-4AD1-B798-01F583BBC543}" destId="{5F9527B0-1850-4CE8-B293-0D872F264A6A}" srcOrd="0" destOrd="0" presId="urn:microsoft.com/office/officeart/2005/8/layout/bProcess4"/>
    <dgm:cxn modelId="{C6DEE63A-7E58-423E-870A-5A6695D67996}" type="presParOf" srcId="{F5E8DFDA-9E06-304A-883C-E7500CE8981E}" destId="{9180651B-91DB-0448-A3DF-68548DF9185A}" srcOrd="0" destOrd="0" presId="urn:microsoft.com/office/officeart/2005/8/layout/bProcess4"/>
    <dgm:cxn modelId="{12007EBA-B0F6-4063-9D6C-8649E6FFF589}" type="presParOf" srcId="{9180651B-91DB-0448-A3DF-68548DF9185A}" destId="{37109094-52B5-1E42-A667-C13B87072E85}" srcOrd="0" destOrd="0" presId="urn:microsoft.com/office/officeart/2005/8/layout/bProcess4"/>
    <dgm:cxn modelId="{96313873-8236-4F4C-A0AF-B601DC192040}" type="presParOf" srcId="{9180651B-91DB-0448-A3DF-68548DF9185A}" destId="{161BB1DE-9F83-7041-A681-4A2071C26361}" srcOrd="1" destOrd="0" presId="urn:microsoft.com/office/officeart/2005/8/layout/bProcess4"/>
    <dgm:cxn modelId="{6708BBC2-3463-4680-85D3-9428E4650885}" type="presParOf" srcId="{F5E8DFDA-9E06-304A-883C-E7500CE8981E}" destId="{6098D82C-806C-664D-A851-C858F6EED5FD}" srcOrd="1" destOrd="0" presId="urn:microsoft.com/office/officeart/2005/8/layout/bProcess4"/>
    <dgm:cxn modelId="{D0EBFBA3-0D85-41FB-A39D-806FE807BBA0}" type="presParOf" srcId="{F5E8DFDA-9E06-304A-883C-E7500CE8981E}" destId="{1477B9CE-E4FA-4EA4-BE5A-9FD5317F46C5}" srcOrd="2" destOrd="0" presId="urn:microsoft.com/office/officeart/2005/8/layout/bProcess4"/>
    <dgm:cxn modelId="{9EC7DE8E-ABF3-4B63-9D9B-F2B9F1BFFFE8}" type="presParOf" srcId="{1477B9CE-E4FA-4EA4-BE5A-9FD5317F46C5}" destId="{37D8515F-F808-4465-B79E-D85FEB0A862B}" srcOrd="0" destOrd="0" presId="urn:microsoft.com/office/officeart/2005/8/layout/bProcess4"/>
    <dgm:cxn modelId="{F8085646-FDB6-4C1F-89F5-93B5E657E8F3}" type="presParOf" srcId="{1477B9CE-E4FA-4EA4-BE5A-9FD5317F46C5}" destId="{117E6854-D010-4F43-906E-C1738EDB432F}" srcOrd="1" destOrd="0" presId="urn:microsoft.com/office/officeart/2005/8/layout/bProcess4"/>
    <dgm:cxn modelId="{D40CFB6F-5951-4DC5-B2DC-4136ABAF45C8}" type="presParOf" srcId="{F5E8DFDA-9E06-304A-883C-E7500CE8981E}" destId="{9F3CE06B-6955-4609-852E-1D9DBC7524D4}" srcOrd="3" destOrd="0" presId="urn:microsoft.com/office/officeart/2005/8/layout/bProcess4"/>
    <dgm:cxn modelId="{2B86CFA7-B7B1-4DF6-8F17-23771573A951}" type="presParOf" srcId="{F5E8DFDA-9E06-304A-883C-E7500CE8981E}" destId="{88A94FC0-83EB-4B23-9768-BB999CA03B8D}" srcOrd="4" destOrd="0" presId="urn:microsoft.com/office/officeart/2005/8/layout/bProcess4"/>
    <dgm:cxn modelId="{782BEDA1-9771-48FD-845D-84F073E356FC}" type="presParOf" srcId="{88A94FC0-83EB-4B23-9768-BB999CA03B8D}" destId="{4821EC94-B22D-4208-9E72-5F4868335058}" srcOrd="0" destOrd="0" presId="urn:microsoft.com/office/officeart/2005/8/layout/bProcess4"/>
    <dgm:cxn modelId="{79C80E73-D41C-44A9-998A-B0F43C6E35F8}" type="presParOf" srcId="{88A94FC0-83EB-4B23-9768-BB999CA03B8D}" destId="{6AA935A3-9B55-474D-AA6E-AEC0C2C6A59A}" srcOrd="1" destOrd="0" presId="urn:microsoft.com/office/officeart/2005/8/layout/bProcess4"/>
    <dgm:cxn modelId="{FB6B3F21-DAF7-462C-B142-8337233DBEFF}" type="presParOf" srcId="{F5E8DFDA-9E06-304A-883C-E7500CE8981E}" destId="{7AFC8C8D-62B0-438E-9473-A5361575CFA7}" srcOrd="5" destOrd="0" presId="urn:microsoft.com/office/officeart/2005/8/layout/bProcess4"/>
    <dgm:cxn modelId="{6D096033-68A1-4609-895E-F39008614DF1}" type="presParOf" srcId="{F5E8DFDA-9E06-304A-883C-E7500CE8981E}" destId="{2AD5529E-F5B8-4132-8642-A2E27281D336}" srcOrd="6" destOrd="0" presId="urn:microsoft.com/office/officeart/2005/8/layout/bProcess4"/>
    <dgm:cxn modelId="{5F9BA83C-ABA0-47D9-97C1-B8EB11D55D70}" type="presParOf" srcId="{2AD5529E-F5B8-4132-8642-A2E27281D336}" destId="{8EE73873-7519-4F19-A65F-FB19C3B8EB9A}" srcOrd="0" destOrd="0" presId="urn:microsoft.com/office/officeart/2005/8/layout/bProcess4"/>
    <dgm:cxn modelId="{69F89EF8-5627-4A72-BF7A-399F8BA67AF3}" type="presParOf" srcId="{2AD5529E-F5B8-4132-8642-A2E27281D336}" destId="{A1E0D787-C19C-4BBF-99B0-738E3A2AC1C4}" srcOrd="1" destOrd="0" presId="urn:microsoft.com/office/officeart/2005/8/layout/bProcess4"/>
    <dgm:cxn modelId="{2E3A74EC-264A-4B54-B609-7D4676F6B85F}" type="presParOf" srcId="{F5E8DFDA-9E06-304A-883C-E7500CE8981E}" destId="{4ABABB01-32C1-4530-89D6-A1C69AA51D6E}" srcOrd="7" destOrd="0" presId="urn:microsoft.com/office/officeart/2005/8/layout/bProcess4"/>
    <dgm:cxn modelId="{32D17297-1241-478B-9D12-C3568D9F721B}" type="presParOf" srcId="{F5E8DFDA-9E06-304A-883C-E7500CE8981E}" destId="{2E481580-ED88-401F-A40D-5F662138B2F7}" srcOrd="8" destOrd="0" presId="urn:microsoft.com/office/officeart/2005/8/layout/bProcess4"/>
    <dgm:cxn modelId="{FF89732D-FA78-44A3-98F9-A1323E251C21}" type="presParOf" srcId="{2E481580-ED88-401F-A40D-5F662138B2F7}" destId="{98D71B00-C2AA-4DE7-B04D-D3B6621F6B5A}" srcOrd="0" destOrd="0" presId="urn:microsoft.com/office/officeart/2005/8/layout/bProcess4"/>
    <dgm:cxn modelId="{B3F260DB-F38D-4081-85E9-32226A4F01CF}" type="presParOf" srcId="{2E481580-ED88-401F-A40D-5F662138B2F7}" destId="{BEF0BF61-C04B-4537-8BB4-4225AC55CA35}" srcOrd="1" destOrd="0" presId="urn:microsoft.com/office/officeart/2005/8/layout/bProcess4"/>
    <dgm:cxn modelId="{66F52F36-3E7B-40C8-918E-1FD1194904C2}" type="presParOf" srcId="{F5E8DFDA-9E06-304A-883C-E7500CE8981E}" destId="{47D223B0-CE7A-4A3B-A1AA-C9EA94C150C0}" srcOrd="9" destOrd="0" presId="urn:microsoft.com/office/officeart/2005/8/layout/bProcess4"/>
    <dgm:cxn modelId="{898D0293-8427-445E-A057-AFEA04B4768C}" type="presParOf" srcId="{F5E8DFDA-9E06-304A-883C-E7500CE8981E}" destId="{4DBA2941-E744-46DD-8D0C-78C11705099F}" srcOrd="10" destOrd="0" presId="urn:microsoft.com/office/officeart/2005/8/layout/bProcess4"/>
    <dgm:cxn modelId="{60580DDC-E445-4CD0-ADBF-C48D9309B217}" type="presParOf" srcId="{4DBA2941-E744-46DD-8D0C-78C11705099F}" destId="{F1704052-5BE5-4F38-A8BF-ED5A067F65F3}" srcOrd="0" destOrd="0" presId="urn:microsoft.com/office/officeart/2005/8/layout/bProcess4"/>
    <dgm:cxn modelId="{44FD3FFF-3841-47E4-8022-D81F3B589F02}" type="presParOf" srcId="{4DBA2941-E744-46DD-8D0C-78C11705099F}" destId="{FAAEC1A3-DB3D-4E90-B144-1591431A7496}" srcOrd="1" destOrd="0" presId="urn:microsoft.com/office/officeart/2005/8/layout/bProcess4"/>
    <dgm:cxn modelId="{39B83F9E-6828-48E7-BB1C-DED107F5F98E}" type="presParOf" srcId="{F5E8DFDA-9E06-304A-883C-E7500CE8981E}" destId="{F8CD75AF-9FB1-4E9E-8450-B964A589C989}" srcOrd="11" destOrd="0" presId="urn:microsoft.com/office/officeart/2005/8/layout/bProcess4"/>
    <dgm:cxn modelId="{2CC591B2-B759-4E14-B668-23A3D7D5211B}" type="presParOf" srcId="{F5E8DFDA-9E06-304A-883C-E7500CE8981E}" destId="{70AAF654-A323-4B93-A96F-55854CC46628}" srcOrd="12" destOrd="0" presId="urn:microsoft.com/office/officeart/2005/8/layout/bProcess4"/>
    <dgm:cxn modelId="{D007A026-B138-4BC1-A200-436B6FD643FB}" type="presParOf" srcId="{70AAF654-A323-4B93-A96F-55854CC46628}" destId="{5C0AF90A-8A6D-495C-8E3C-9177F5F99502}" srcOrd="0" destOrd="0" presId="urn:microsoft.com/office/officeart/2005/8/layout/bProcess4"/>
    <dgm:cxn modelId="{FD6A62DC-BACD-431E-9FAC-6D19E71ACCB9}" type="presParOf" srcId="{70AAF654-A323-4B93-A96F-55854CC46628}" destId="{A359CAED-033F-4F7A-B85A-AD97F47ADC66}" srcOrd="1" destOrd="0" presId="urn:microsoft.com/office/officeart/2005/8/layout/bProcess4"/>
    <dgm:cxn modelId="{C97B99F2-F4F0-4F1D-9068-0E202B742064}" type="presParOf" srcId="{F5E8DFDA-9E06-304A-883C-E7500CE8981E}" destId="{C96D3014-D99E-4D0C-9736-ED7F605DEAF6}" srcOrd="13" destOrd="0" presId="urn:microsoft.com/office/officeart/2005/8/layout/bProcess4"/>
    <dgm:cxn modelId="{50FA9ABB-9C3A-4FBE-8F23-14A8EE817089}" type="presParOf" srcId="{F5E8DFDA-9E06-304A-883C-E7500CE8981E}" destId="{1D973D34-EE77-498B-8E2B-D27F9066DFA2}" srcOrd="14" destOrd="0" presId="urn:microsoft.com/office/officeart/2005/8/layout/bProcess4"/>
    <dgm:cxn modelId="{9DF08C9E-1852-4BEF-9E4E-7832CF6C25F9}" type="presParOf" srcId="{1D973D34-EE77-498B-8E2B-D27F9066DFA2}" destId="{35117F58-2260-4160-B1CD-1D63800637E9}" srcOrd="0" destOrd="0" presId="urn:microsoft.com/office/officeart/2005/8/layout/bProcess4"/>
    <dgm:cxn modelId="{76661CB2-8ABC-4157-886D-EFF95ED67775}" type="presParOf" srcId="{1D973D34-EE77-498B-8E2B-D27F9066DFA2}" destId="{2C80F74E-1BE0-426A-BA59-DA01BB2C6B4E}" srcOrd="1" destOrd="0" presId="urn:microsoft.com/office/officeart/2005/8/layout/bProcess4"/>
    <dgm:cxn modelId="{BD16A395-BE2F-4E85-9D2B-B5EA11C00C8D}" type="presParOf" srcId="{F5E8DFDA-9E06-304A-883C-E7500CE8981E}" destId="{380A591F-EE71-44AB-A839-2AD0604645A5}" srcOrd="15" destOrd="0" presId="urn:microsoft.com/office/officeart/2005/8/layout/bProcess4"/>
    <dgm:cxn modelId="{D82D2039-FBAD-4809-8941-DD914711F88B}" type="presParOf" srcId="{F5E8DFDA-9E06-304A-883C-E7500CE8981E}" destId="{BD6CD13B-C90D-4F42-A96A-860CF85C5334}" srcOrd="16" destOrd="0" presId="urn:microsoft.com/office/officeart/2005/8/layout/bProcess4"/>
    <dgm:cxn modelId="{B2F0A238-1B22-4EAF-A60E-5E8240020954}" type="presParOf" srcId="{BD6CD13B-C90D-4F42-A96A-860CF85C5334}" destId="{EEF2F129-C003-4EEE-B52B-AB9C51955E3F}" srcOrd="0" destOrd="0" presId="urn:microsoft.com/office/officeart/2005/8/layout/bProcess4"/>
    <dgm:cxn modelId="{12F04D85-BD0D-45FF-B1D2-4F61CB3DB501}" type="presParOf" srcId="{BD6CD13B-C90D-4F42-A96A-860CF85C5334}" destId="{1B43D0E2-97FC-4DAF-96A3-824D8EE13B12}" srcOrd="1" destOrd="0" presId="urn:microsoft.com/office/officeart/2005/8/layout/bProcess4"/>
    <dgm:cxn modelId="{D19186F2-532C-41C6-8710-CD1AAF411367}" type="presParOf" srcId="{F5E8DFDA-9E06-304A-883C-E7500CE8981E}" destId="{2F97C483-25B5-4BE6-8F70-A721EE01B8CE}" srcOrd="17" destOrd="0" presId="urn:microsoft.com/office/officeart/2005/8/layout/bProcess4"/>
    <dgm:cxn modelId="{A1D00B4A-DA51-4A74-8D58-419BF7345324}" type="presParOf" srcId="{F5E8DFDA-9E06-304A-883C-E7500CE8981E}" destId="{6F3D6AA2-C1BA-4DC7-ADC5-6B40B55463BA}" srcOrd="18" destOrd="0" presId="urn:microsoft.com/office/officeart/2005/8/layout/bProcess4"/>
    <dgm:cxn modelId="{9CEB1FE4-B684-4237-BF8A-DE2789B2C854}" type="presParOf" srcId="{6F3D6AA2-C1BA-4DC7-ADC5-6B40B55463BA}" destId="{88581A6C-BCA3-4225-82D2-C08D8EA2713E}" srcOrd="0" destOrd="0" presId="urn:microsoft.com/office/officeart/2005/8/layout/bProcess4"/>
    <dgm:cxn modelId="{3F330C5D-2E4B-4559-9FB0-CAA64B69384C}" type="presParOf" srcId="{6F3D6AA2-C1BA-4DC7-ADC5-6B40B55463BA}" destId="{5F9527B0-1850-4CE8-B293-0D872F264A6A}" srcOrd="1" destOrd="0" presId="urn:microsoft.com/office/officeart/2005/8/layout/bProcess4"/>
    <dgm:cxn modelId="{E0B0A402-4B71-4C81-8EA2-52C02A1BF1C2}" type="presParOf" srcId="{F5E8DFDA-9E06-304A-883C-E7500CE8981E}" destId="{39229CE3-EDD7-4DBE-9DE8-E96505D0BE28}" srcOrd="19" destOrd="0" presId="urn:microsoft.com/office/officeart/2005/8/layout/bProcess4"/>
    <dgm:cxn modelId="{51F74626-F9B6-463C-9A40-E08B1E8F403C}" type="presParOf" srcId="{F5E8DFDA-9E06-304A-883C-E7500CE8981E}" destId="{7584BAA1-EE70-404F-B1BA-1C76F54267E6}" srcOrd="20" destOrd="0" presId="urn:microsoft.com/office/officeart/2005/8/layout/bProcess4"/>
    <dgm:cxn modelId="{0DDD0A57-B219-464F-AA49-8BFB126C1FFD}" type="presParOf" srcId="{7584BAA1-EE70-404F-B1BA-1C76F54267E6}" destId="{A4ABD551-CADE-46C7-A6E4-7C41A499EDFE}" srcOrd="0" destOrd="0" presId="urn:microsoft.com/office/officeart/2005/8/layout/bProcess4"/>
    <dgm:cxn modelId="{23C4F0A6-9A74-468A-A641-503D3894B0BA}" type="presParOf" srcId="{7584BAA1-EE70-404F-B1BA-1C76F54267E6}" destId="{CC35E22A-0973-42E2-A135-B099BE6545A7}" srcOrd="1" destOrd="0" presId="urn:microsoft.com/office/officeart/2005/8/layout/bProcess4"/>
    <dgm:cxn modelId="{A94B6DB4-CEFF-41C7-9E9A-FF0E22400308}" type="presParOf" srcId="{F5E8DFDA-9E06-304A-883C-E7500CE8981E}" destId="{82C150D5-E1E3-406F-9F45-BDF5B3B489BA}" srcOrd="21" destOrd="0" presId="urn:microsoft.com/office/officeart/2005/8/layout/bProcess4"/>
    <dgm:cxn modelId="{A33126B8-9516-4965-83AB-E3B142AE811D}" type="presParOf" srcId="{F5E8DFDA-9E06-304A-883C-E7500CE8981E}" destId="{F0BCDCA0-B97C-4FEF-82A9-CB6267AD384A}" srcOrd="22" destOrd="0" presId="urn:microsoft.com/office/officeart/2005/8/layout/bProcess4"/>
    <dgm:cxn modelId="{147CACD0-5D2F-49C6-B28C-7B10A0D40FFB}" type="presParOf" srcId="{F0BCDCA0-B97C-4FEF-82A9-CB6267AD384A}" destId="{09078F5F-DC9C-4AB9-82DE-6C65D5BD6898}" srcOrd="0" destOrd="0" presId="urn:microsoft.com/office/officeart/2005/8/layout/bProcess4"/>
    <dgm:cxn modelId="{D62CD5B5-792A-4437-BD0F-390B475C34B3}" type="presParOf" srcId="{F0BCDCA0-B97C-4FEF-82A9-CB6267AD384A}" destId="{75B6E031-06EA-4726-8EEC-F8EACA24B2BF}" srcOrd="1" destOrd="0" presId="urn:microsoft.com/office/officeart/2005/8/layout/bProcess4"/>
    <dgm:cxn modelId="{3D79018D-F845-4946-810D-0C9B6EFEF089}" type="presParOf" srcId="{F5E8DFDA-9E06-304A-883C-E7500CE8981E}" destId="{DF2309D3-9D81-44BD-888B-56B2D389B458}" srcOrd="23" destOrd="0" presId="urn:microsoft.com/office/officeart/2005/8/layout/bProcess4"/>
    <dgm:cxn modelId="{EA5825F5-7063-4E69-8AEE-263FE4C4D62A}" type="presParOf" srcId="{F5E8DFDA-9E06-304A-883C-E7500CE8981E}" destId="{7DDD5957-3BCD-47D5-8EB8-81A804780187}" srcOrd="24" destOrd="0" presId="urn:microsoft.com/office/officeart/2005/8/layout/bProcess4"/>
    <dgm:cxn modelId="{BF722F95-A69A-499D-B81D-5BD5E7BF29AF}" type="presParOf" srcId="{7DDD5957-3BCD-47D5-8EB8-81A804780187}" destId="{763FB359-1BAC-4A04-9583-FE4FC38122B0}" srcOrd="0" destOrd="0" presId="urn:microsoft.com/office/officeart/2005/8/layout/bProcess4"/>
    <dgm:cxn modelId="{6A51926F-9C55-46CA-89E3-36A6515496C7}" type="presParOf" srcId="{7DDD5957-3BCD-47D5-8EB8-81A804780187}" destId="{DB2CD146-BF87-41FD-8CDA-BF07F8BE5857}" srcOrd="1" destOrd="0" presId="urn:microsoft.com/office/officeart/2005/8/layout/bProcess4"/>
    <dgm:cxn modelId="{E1E340BD-B450-4BE8-8B83-BA911E54A637}" type="presParOf" srcId="{F5E8DFDA-9E06-304A-883C-E7500CE8981E}" destId="{C42639F7-7F43-41B9-B6E4-FD8A2A8E3565}" srcOrd="25" destOrd="0" presId="urn:microsoft.com/office/officeart/2005/8/layout/bProcess4"/>
    <dgm:cxn modelId="{95F8497B-48DA-46AA-9F77-351BE426CBCE}" type="presParOf" srcId="{F5E8DFDA-9E06-304A-883C-E7500CE8981E}" destId="{1F8C6476-E87B-4D0C-8110-3029673EFDF9}" srcOrd="26" destOrd="0" presId="urn:microsoft.com/office/officeart/2005/8/layout/bProcess4"/>
    <dgm:cxn modelId="{D34C7160-BDF1-46F9-851C-A5A2BCCC5995}" type="presParOf" srcId="{1F8C6476-E87B-4D0C-8110-3029673EFDF9}" destId="{B35072C0-2B9F-4E45-8546-B9562375254F}" srcOrd="0" destOrd="0" presId="urn:microsoft.com/office/officeart/2005/8/layout/bProcess4"/>
    <dgm:cxn modelId="{3A582A09-47B7-46D0-92F9-0B8F39C1F274}" type="presParOf" srcId="{1F8C6476-E87B-4D0C-8110-3029673EFDF9}" destId="{63467476-1FF4-4CBF-9F94-445FF5FD6E3A}" srcOrd="1" destOrd="0" presId="urn:microsoft.com/office/officeart/2005/8/layout/bProcess4"/>
    <dgm:cxn modelId="{DD0E0AE7-61BF-4A90-9347-5395B83C66AE}" type="presParOf" srcId="{F5E8DFDA-9E06-304A-883C-E7500CE8981E}" destId="{6FF65C3B-F9A6-4042-8A0A-8552E29004C7}" srcOrd="27" destOrd="0" presId="urn:microsoft.com/office/officeart/2005/8/layout/bProcess4"/>
    <dgm:cxn modelId="{533A41F5-517D-490B-A5C2-A41409DEA1A5}" type="presParOf" srcId="{F5E8DFDA-9E06-304A-883C-E7500CE8981E}" destId="{AA17BD37-3DEC-4EEE-A1CA-28A9F81EFC56}" srcOrd="28" destOrd="0" presId="urn:microsoft.com/office/officeart/2005/8/layout/bProcess4"/>
    <dgm:cxn modelId="{04B7BC2D-4214-426E-8A35-F89EE138EEB2}" type="presParOf" srcId="{AA17BD37-3DEC-4EEE-A1CA-28A9F81EFC56}" destId="{4E324782-877A-4900-B7DD-E0EE943FD34D}" srcOrd="0" destOrd="0" presId="urn:microsoft.com/office/officeart/2005/8/layout/bProcess4"/>
    <dgm:cxn modelId="{4C2378AB-4750-4622-B879-2A5C8214C897}" type="presParOf" srcId="{AA17BD37-3DEC-4EEE-A1CA-28A9F81EFC56}" destId="{9882A719-B1E9-4A99-9139-FCCDAE85D797}" srcOrd="1" destOrd="0" presId="urn:microsoft.com/office/officeart/2005/8/layout/bProcess4"/>
    <dgm:cxn modelId="{80134E02-7D9B-44B7-988E-40F13BE7DDC4}" type="presParOf" srcId="{F5E8DFDA-9E06-304A-883C-E7500CE8981E}" destId="{708EF470-B45F-43F2-80FD-F0A733E21964}" srcOrd="29" destOrd="0" presId="urn:microsoft.com/office/officeart/2005/8/layout/bProcess4"/>
    <dgm:cxn modelId="{8B1C3F24-3CCB-4CF3-B649-70476AD1E91C}" type="presParOf" srcId="{F5E8DFDA-9E06-304A-883C-E7500CE8981E}" destId="{3420345D-D538-43E0-BDBE-80FC0BD979FE}" srcOrd="30" destOrd="0" presId="urn:microsoft.com/office/officeart/2005/8/layout/bProcess4"/>
    <dgm:cxn modelId="{7B3C6486-04AC-4589-B311-5D404D94F849}" type="presParOf" srcId="{3420345D-D538-43E0-BDBE-80FC0BD979FE}" destId="{712ACE19-389E-496E-92CE-9D27296428A9}" srcOrd="0" destOrd="0" presId="urn:microsoft.com/office/officeart/2005/8/layout/bProcess4"/>
    <dgm:cxn modelId="{706E08AE-C5F1-494C-9DE7-FFFD0A4E2E7C}" type="presParOf" srcId="{3420345D-D538-43E0-BDBE-80FC0BD979FE}" destId="{4BB12007-61E5-4242-AB2B-C5BA40247F2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F43058-8FE0-6D47-BB5D-5A563F9B411E}"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AD7C88C9-28D9-9749-A1CD-5818897F4471}">
      <dgm:prSet phldrT="[Text]" custT="1"/>
      <dgm:spPr/>
      <dgm:t>
        <a:bodyPr/>
        <a:lstStyle/>
        <a:p>
          <a:r>
            <a:rPr lang="en-US" sz="2400" dirty="0"/>
            <a:t>The City We Need Debate</a:t>
          </a:r>
        </a:p>
      </dgm:t>
    </dgm:pt>
    <dgm:pt modelId="{0B62134F-0287-0C43-9545-BEAAD3339671}" type="parTrans" cxnId="{5E4D6E5D-042C-7F46-9EB7-B3006755EFB7}">
      <dgm:prSet/>
      <dgm:spPr/>
      <dgm:t>
        <a:bodyPr/>
        <a:lstStyle/>
        <a:p>
          <a:endParaRPr lang="en-US" sz="1600"/>
        </a:p>
      </dgm:t>
    </dgm:pt>
    <dgm:pt modelId="{737633E4-8436-7540-8615-48317BC350B8}" type="sibTrans" cxnId="{5E4D6E5D-042C-7F46-9EB7-B3006755EFB7}">
      <dgm:prSet/>
      <dgm:spPr/>
      <dgm:t>
        <a:bodyPr/>
        <a:lstStyle/>
        <a:p>
          <a:endParaRPr lang="en-US" sz="1600"/>
        </a:p>
      </dgm:t>
    </dgm:pt>
    <dgm:pt modelId="{A0645E7C-DF54-5846-87CA-C2439337E109}">
      <dgm:prSet phldrT="[Text]" custT="1"/>
      <dgm:spPr/>
      <dgm:t>
        <a:bodyPr/>
        <a:lstStyle/>
        <a:p>
          <a:r>
            <a:rPr lang="en-US" sz="2000"/>
            <a:t>Urban Thinkers sessions</a:t>
          </a:r>
        </a:p>
      </dgm:t>
    </dgm:pt>
    <dgm:pt modelId="{7E5B0344-9CC0-E24C-BFEC-F1D497C18948}" type="parTrans" cxnId="{185BF98E-D876-7149-950D-825FCD6FEF7F}">
      <dgm:prSet/>
      <dgm:spPr/>
      <dgm:t>
        <a:bodyPr/>
        <a:lstStyle/>
        <a:p>
          <a:endParaRPr lang="en-US" sz="1600"/>
        </a:p>
      </dgm:t>
    </dgm:pt>
    <dgm:pt modelId="{F1AB46C5-2DF4-7F4C-816C-B3EE30C7A00E}" type="sibTrans" cxnId="{185BF98E-D876-7149-950D-825FCD6FEF7F}">
      <dgm:prSet/>
      <dgm:spPr/>
      <dgm:t>
        <a:bodyPr/>
        <a:lstStyle/>
        <a:p>
          <a:endParaRPr lang="en-US" sz="1600"/>
        </a:p>
      </dgm:t>
    </dgm:pt>
    <dgm:pt modelId="{CCF82675-01BD-0F4F-BD34-8AE18AEB615C}">
      <dgm:prSet phldrT="[Text]" custT="1"/>
      <dgm:spPr/>
      <dgm:t>
        <a:bodyPr/>
        <a:lstStyle/>
        <a:p>
          <a:r>
            <a:rPr lang="en-US" sz="2000"/>
            <a:t>Constituent Group sessions</a:t>
          </a:r>
        </a:p>
      </dgm:t>
    </dgm:pt>
    <dgm:pt modelId="{F1DFF075-7E60-8244-98D2-600140FB8709}" type="parTrans" cxnId="{F244D338-88F2-2547-BCE3-A4A0ACBD567C}">
      <dgm:prSet/>
      <dgm:spPr/>
      <dgm:t>
        <a:bodyPr/>
        <a:lstStyle/>
        <a:p>
          <a:endParaRPr lang="en-US" sz="1600"/>
        </a:p>
      </dgm:t>
    </dgm:pt>
    <dgm:pt modelId="{214DA31C-8E94-1E4A-B521-0B80639982DC}" type="sibTrans" cxnId="{F244D338-88F2-2547-BCE3-A4A0ACBD567C}">
      <dgm:prSet/>
      <dgm:spPr/>
      <dgm:t>
        <a:bodyPr/>
        <a:lstStyle/>
        <a:p>
          <a:endParaRPr lang="en-US" sz="1600"/>
        </a:p>
      </dgm:t>
    </dgm:pt>
    <dgm:pt modelId="{2FDDE9AC-0780-254C-BD7A-5D4A1E0CC0D6}">
      <dgm:prSet phldrT="[Text]" custT="1"/>
      <dgm:spPr/>
      <dgm:t>
        <a:bodyPr/>
        <a:lstStyle/>
        <a:p>
          <a:r>
            <a:rPr lang="en-US" sz="2000"/>
            <a:t>Urban Labs</a:t>
          </a:r>
        </a:p>
      </dgm:t>
    </dgm:pt>
    <dgm:pt modelId="{C309FB29-2935-9546-BAA0-3F163E9E1AE4}" type="parTrans" cxnId="{73560013-BB58-2B42-B1E1-821F0C8C1F7B}">
      <dgm:prSet/>
      <dgm:spPr/>
      <dgm:t>
        <a:bodyPr/>
        <a:lstStyle/>
        <a:p>
          <a:endParaRPr lang="en-US" sz="1600"/>
        </a:p>
      </dgm:t>
    </dgm:pt>
    <dgm:pt modelId="{9603C964-D118-794C-8B8B-E93BF0C84F20}" type="sibTrans" cxnId="{73560013-BB58-2B42-B1E1-821F0C8C1F7B}">
      <dgm:prSet/>
      <dgm:spPr/>
      <dgm:t>
        <a:bodyPr/>
        <a:lstStyle/>
        <a:p>
          <a:endParaRPr lang="en-US" sz="1600"/>
        </a:p>
      </dgm:t>
    </dgm:pt>
    <dgm:pt modelId="{82E77BA8-9831-6E44-86E0-2FA4F1B687AA}">
      <dgm:prSet phldrT="[Text]" custT="1"/>
      <dgm:spPr/>
      <dgm:t>
        <a:bodyPr/>
        <a:lstStyle/>
        <a:p>
          <a:r>
            <a:rPr lang="en-US" sz="2000"/>
            <a:t>Drafting sessions</a:t>
          </a:r>
        </a:p>
      </dgm:t>
    </dgm:pt>
    <dgm:pt modelId="{33627AE0-7A05-B64A-9702-47E444436154}" type="parTrans" cxnId="{1D5399CD-1B6A-EE4F-8FF4-4015BCB9586C}">
      <dgm:prSet/>
      <dgm:spPr/>
      <dgm:t>
        <a:bodyPr/>
        <a:lstStyle/>
        <a:p>
          <a:endParaRPr lang="en-US" sz="1600"/>
        </a:p>
      </dgm:t>
    </dgm:pt>
    <dgm:pt modelId="{57C566A4-1D4B-844B-9BAC-0740A9E1861E}" type="sibTrans" cxnId="{1D5399CD-1B6A-EE4F-8FF4-4015BCB9586C}">
      <dgm:prSet/>
      <dgm:spPr/>
      <dgm:t>
        <a:bodyPr/>
        <a:lstStyle/>
        <a:p>
          <a:endParaRPr lang="en-US" sz="1600"/>
        </a:p>
      </dgm:t>
    </dgm:pt>
    <dgm:pt modelId="{4E12412F-5C31-3F43-BB86-FA306CFDAB90}" type="pres">
      <dgm:prSet presAssocID="{EAF43058-8FE0-6D47-BB5D-5A563F9B411E}" presName="cycle" presStyleCnt="0">
        <dgm:presLayoutVars>
          <dgm:chMax val="1"/>
          <dgm:dir/>
          <dgm:animLvl val="ctr"/>
          <dgm:resizeHandles val="exact"/>
        </dgm:presLayoutVars>
      </dgm:prSet>
      <dgm:spPr/>
    </dgm:pt>
    <dgm:pt modelId="{54CD3BD1-6CD4-4A41-83F3-1FD2C65DB7E9}" type="pres">
      <dgm:prSet presAssocID="{AD7C88C9-28D9-9749-A1CD-5818897F4471}" presName="centerShape" presStyleLbl="node0" presStyleIdx="0" presStyleCnt="1"/>
      <dgm:spPr/>
    </dgm:pt>
    <dgm:pt modelId="{769FD0D3-99C6-D940-A113-55CC25135990}" type="pres">
      <dgm:prSet presAssocID="{7E5B0344-9CC0-E24C-BFEC-F1D497C18948}" presName="parTrans" presStyleLbl="bgSibTrans2D1" presStyleIdx="0" presStyleCnt="4"/>
      <dgm:spPr/>
    </dgm:pt>
    <dgm:pt modelId="{120B7D1D-CEBB-864B-BA5D-3227369B85C2}" type="pres">
      <dgm:prSet presAssocID="{A0645E7C-DF54-5846-87CA-C2439337E109}" presName="node" presStyleLbl="node1" presStyleIdx="0" presStyleCnt="4">
        <dgm:presLayoutVars>
          <dgm:bulletEnabled val="1"/>
        </dgm:presLayoutVars>
      </dgm:prSet>
      <dgm:spPr/>
    </dgm:pt>
    <dgm:pt modelId="{30F98728-3F85-1D4A-934E-10723A882962}" type="pres">
      <dgm:prSet presAssocID="{F1DFF075-7E60-8244-98D2-600140FB8709}" presName="parTrans" presStyleLbl="bgSibTrans2D1" presStyleIdx="1" presStyleCnt="4"/>
      <dgm:spPr/>
    </dgm:pt>
    <dgm:pt modelId="{6248DEDF-A28D-EC48-9EBB-B161BC5894A5}" type="pres">
      <dgm:prSet presAssocID="{CCF82675-01BD-0F4F-BD34-8AE18AEB615C}" presName="node" presStyleLbl="node1" presStyleIdx="1" presStyleCnt="4">
        <dgm:presLayoutVars>
          <dgm:bulletEnabled val="1"/>
        </dgm:presLayoutVars>
      </dgm:prSet>
      <dgm:spPr/>
    </dgm:pt>
    <dgm:pt modelId="{8FD26CF0-76F7-B64B-9140-357E9437B58A}" type="pres">
      <dgm:prSet presAssocID="{C309FB29-2935-9546-BAA0-3F163E9E1AE4}" presName="parTrans" presStyleLbl="bgSibTrans2D1" presStyleIdx="2" presStyleCnt="4"/>
      <dgm:spPr/>
    </dgm:pt>
    <dgm:pt modelId="{1B55C754-A054-094C-956B-2746B9D84E09}" type="pres">
      <dgm:prSet presAssocID="{2FDDE9AC-0780-254C-BD7A-5D4A1E0CC0D6}" presName="node" presStyleLbl="node1" presStyleIdx="2" presStyleCnt="4">
        <dgm:presLayoutVars>
          <dgm:bulletEnabled val="1"/>
        </dgm:presLayoutVars>
      </dgm:prSet>
      <dgm:spPr/>
    </dgm:pt>
    <dgm:pt modelId="{9D891CCC-FE3F-F145-A21B-7C080E5B16C9}" type="pres">
      <dgm:prSet presAssocID="{33627AE0-7A05-B64A-9702-47E444436154}" presName="parTrans" presStyleLbl="bgSibTrans2D1" presStyleIdx="3" presStyleCnt="4"/>
      <dgm:spPr/>
    </dgm:pt>
    <dgm:pt modelId="{97887D95-319C-AB47-8CB2-BD37ECBCE2A1}" type="pres">
      <dgm:prSet presAssocID="{82E77BA8-9831-6E44-86E0-2FA4F1B687AA}" presName="node" presStyleLbl="node1" presStyleIdx="3" presStyleCnt="4">
        <dgm:presLayoutVars>
          <dgm:bulletEnabled val="1"/>
        </dgm:presLayoutVars>
      </dgm:prSet>
      <dgm:spPr/>
    </dgm:pt>
  </dgm:ptLst>
  <dgm:cxnLst>
    <dgm:cxn modelId="{73560013-BB58-2B42-B1E1-821F0C8C1F7B}" srcId="{AD7C88C9-28D9-9749-A1CD-5818897F4471}" destId="{2FDDE9AC-0780-254C-BD7A-5D4A1E0CC0D6}" srcOrd="2" destOrd="0" parTransId="{C309FB29-2935-9546-BAA0-3F163E9E1AE4}" sibTransId="{9603C964-D118-794C-8B8B-E93BF0C84F20}"/>
    <dgm:cxn modelId="{0EB5C923-4875-3946-A913-9E86204215D0}" type="presOf" srcId="{82E77BA8-9831-6E44-86E0-2FA4F1B687AA}" destId="{97887D95-319C-AB47-8CB2-BD37ECBCE2A1}" srcOrd="0" destOrd="0" presId="urn:microsoft.com/office/officeart/2005/8/layout/radial4"/>
    <dgm:cxn modelId="{B34FBC38-8AE5-F54E-974A-DFE4369F5732}" type="presOf" srcId="{2FDDE9AC-0780-254C-BD7A-5D4A1E0CC0D6}" destId="{1B55C754-A054-094C-956B-2746B9D84E09}" srcOrd="0" destOrd="0" presId="urn:microsoft.com/office/officeart/2005/8/layout/radial4"/>
    <dgm:cxn modelId="{F244D338-88F2-2547-BCE3-A4A0ACBD567C}" srcId="{AD7C88C9-28D9-9749-A1CD-5818897F4471}" destId="{CCF82675-01BD-0F4F-BD34-8AE18AEB615C}" srcOrd="1" destOrd="0" parTransId="{F1DFF075-7E60-8244-98D2-600140FB8709}" sibTransId="{214DA31C-8E94-1E4A-B521-0B80639982DC}"/>
    <dgm:cxn modelId="{408E7941-30DA-E64F-8214-F488BBD8D4E2}" type="presOf" srcId="{CCF82675-01BD-0F4F-BD34-8AE18AEB615C}" destId="{6248DEDF-A28D-EC48-9EBB-B161BC5894A5}" srcOrd="0" destOrd="0" presId="urn:microsoft.com/office/officeart/2005/8/layout/radial4"/>
    <dgm:cxn modelId="{2929BA55-200A-954F-87AD-17690E63CB73}" type="presOf" srcId="{F1DFF075-7E60-8244-98D2-600140FB8709}" destId="{30F98728-3F85-1D4A-934E-10723A882962}" srcOrd="0" destOrd="0" presId="urn:microsoft.com/office/officeart/2005/8/layout/radial4"/>
    <dgm:cxn modelId="{5E4D6E5D-042C-7F46-9EB7-B3006755EFB7}" srcId="{EAF43058-8FE0-6D47-BB5D-5A563F9B411E}" destId="{AD7C88C9-28D9-9749-A1CD-5818897F4471}" srcOrd="0" destOrd="0" parTransId="{0B62134F-0287-0C43-9545-BEAAD3339671}" sibTransId="{737633E4-8436-7540-8615-48317BC350B8}"/>
    <dgm:cxn modelId="{7E9D7C62-0D07-2D4C-8410-A74AA489B3CA}" type="presOf" srcId="{AD7C88C9-28D9-9749-A1CD-5818897F4471}" destId="{54CD3BD1-6CD4-4A41-83F3-1FD2C65DB7E9}" srcOrd="0" destOrd="0" presId="urn:microsoft.com/office/officeart/2005/8/layout/radial4"/>
    <dgm:cxn modelId="{6097B365-6749-2B49-A2A6-4A1475436FD6}" type="presOf" srcId="{33627AE0-7A05-B64A-9702-47E444436154}" destId="{9D891CCC-FE3F-F145-A21B-7C080E5B16C9}" srcOrd="0" destOrd="0" presId="urn:microsoft.com/office/officeart/2005/8/layout/radial4"/>
    <dgm:cxn modelId="{ABBA8C8A-5D7B-7C46-A0B8-EF10B58E6081}" type="presOf" srcId="{C309FB29-2935-9546-BAA0-3F163E9E1AE4}" destId="{8FD26CF0-76F7-B64B-9140-357E9437B58A}" srcOrd="0" destOrd="0" presId="urn:microsoft.com/office/officeart/2005/8/layout/radial4"/>
    <dgm:cxn modelId="{185BF98E-D876-7149-950D-825FCD6FEF7F}" srcId="{AD7C88C9-28D9-9749-A1CD-5818897F4471}" destId="{A0645E7C-DF54-5846-87CA-C2439337E109}" srcOrd="0" destOrd="0" parTransId="{7E5B0344-9CC0-E24C-BFEC-F1D497C18948}" sibTransId="{F1AB46C5-2DF4-7F4C-816C-B3EE30C7A00E}"/>
    <dgm:cxn modelId="{EC435F9A-B3F4-174B-8D91-A4C4F1172522}" type="presOf" srcId="{7E5B0344-9CC0-E24C-BFEC-F1D497C18948}" destId="{769FD0D3-99C6-D940-A113-55CC25135990}" srcOrd="0" destOrd="0" presId="urn:microsoft.com/office/officeart/2005/8/layout/radial4"/>
    <dgm:cxn modelId="{BF8AF2A5-8EA3-BE4B-9D54-24EA2B6480E3}" type="presOf" srcId="{EAF43058-8FE0-6D47-BB5D-5A563F9B411E}" destId="{4E12412F-5C31-3F43-BB86-FA306CFDAB90}" srcOrd="0" destOrd="0" presId="urn:microsoft.com/office/officeart/2005/8/layout/radial4"/>
    <dgm:cxn modelId="{B0A5C7B2-D551-0C4F-8D82-FC93958A4F48}" type="presOf" srcId="{A0645E7C-DF54-5846-87CA-C2439337E109}" destId="{120B7D1D-CEBB-864B-BA5D-3227369B85C2}" srcOrd="0" destOrd="0" presId="urn:microsoft.com/office/officeart/2005/8/layout/radial4"/>
    <dgm:cxn modelId="{1D5399CD-1B6A-EE4F-8FF4-4015BCB9586C}" srcId="{AD7C88C9-28D9-9749-A1CD-5818897F4471}" destId="{82E77BA8-9831-6E44-86E0-2FA4F1B687AA}" srcOrd="3" destOrd="0" parTransId="{33627AE0-7A05-B64A-9702-47E444436154}" sibTransId="{57C566A4-1D4B-844B-9BAC-0740A9E1861E}"/>
    <dgm:cxn modelId="{7396755F-9049-5943-9C68-40496A7DA2C3}" type="presParOf" srcId="{4E12412F-5C31-3F43-BB86-FA306CFDAB90}" destId="{54CD3BD1-6CD4-4A41-83F3-1FD2C65DB7E9}" srcOrd="0" destOrd="0" presId="urn:microsoft.com/office/officeart/2005/8/layout/radial4"/>
    <dgm:cxn modelId="{BD653B90-9CA8-B645-9AFB-D28CC1115CEB}" type="presParOf" srcId="{4E12412F-5C31-3F43-BB86-FA306CFDAB90}" destId="{769FD0D3-99C6-D940-A113-55CC25135990}" srcOrd="1" destOrd="0" presId="urn:microsoft.com/office/officeart/2005/8/layout/radial4"/>
    <dgm:cxn modelId="{D2DC2A66-28BD-A349-9293-F72CAA5F8336}" type="presParOf" srcId="{4E12412F-5C31-3F43-BB86-FA306CFDAB90}" destId="{120B7D1D-CEBB-864B-BA5D-3227369B85C2}" srcOrd="2" destOrd="0" presId="urn:microsoft.com/office/officeart/2005/8/layout/radial4"/>
    <dgm:cxn modelId="{1267A4FE-2D26-324F-8D9F-7EF9D6F2EA4B}" type="presParOf" srcId="{4E12412F-5C31-3F43-BB86-FA306CFDAB90}" destId="{30F98728-3F85-1D4A-934E-10723A882962}" srcOrd="3" destOrd="0" presId="urn:microsoft.com/office/officeart/2005/8/layout/radial4"/>
    <dgm:cxn modelId="{93B25439-BEDE-DE4E-82E9-897A1F037621}" type="presParOf" srcId="{4E12412F-5C31-3F43-BB86-FA306CFDAB90}" destId="{6248DEDF-A28D-EC48-9EBB-B161BC5894A5}" srcOrd="4" destOrd="0" presId="urn:microsoft.com/office/officeart/2005/8/layout/radial4"/>
    <dgm:cxn modelId="{3D8C365A-76EE-2641-B110-4CE2B6249C9B}" type="presParOf" srcId="{4E12412F-5C31-3F43-BB86-FA306CFDAB90}" destId="{8FD26CF0-76F7-B64B-9140-357E9437B58A}" srcOrd="5" destOrd="0" presId="urn:microsoft.com/office/officeart/2005/8/layout/radial4"/>
    <dgm:cxn modelId="{F6A9CBF2-8C47-0140-A5F3-6F6699D27AA5}" type="presParOf" srcId="{4E12412F-5C31-3F43-BB86-FA306CFDAB90}" destId="{1B55C754-A054-094C-956B-2746B9D84E09}" srcOrd="6" destOrd="0" presId="urn:microsoft.com/office/officeart/2005/8/layout/radial4"/>
    <dgm:cxn modelId="{7F54FFC6-B8A4-374B-9104-A45D601FC670}" type="presParOf" srcId="{4E12412F-5C31-3F43-BB86-FA306CFDAB90}" destId="{9D891CCC-FE3F-F145-A21B-7C080E5B16C9}" srcOrd="7" destOrd="0" presId="urn:microsoft.com/office/officeart/2005/8/layout/radial4"/>
    <dgm:cxn modelId="{80BE6ECC-F4A3-134D-BE43-3754351D4C12}" type="presParOf" srcId="{4E12412F-5C31-3F43-BB86-FA306CFDAB90}" destId="{97887D95-319C-AB47-8CB2-BD37ECBCE2A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BDCEB2-295A-D543-AA77-816B2854ADA4}" type="doc">
      <dgm:prSet loTypeId="urn:microsoft.com/office/officeart/2005/8/layout/default" loCatId="" qsTypeId="urn:microsoft.com/office/officeart/2005/8/quickstyle/simple4" qsCatId="simple" csTypeId="urn:microsoft.com/office/officeart/2005/8/colors/accent1_3" csCatId="accent1" phldr="1"/>
      <dgm:spPr/>
      <dgm:t>
        <a:bodyPr/>
        <a:lstStyle/>
        <a:p>
          <a:endParaRPr lang="en-US"/>
        </a:p>
      </dgm:t>
    </dgm:pt>
    <dgm:pt modelId="{E7D836E8-5F65-2941-B53F-190106315040}">
      <dgm:prSet phldrT="[Text]" custT="1"/>
      <dgm:spPr>
        <a:solidFill>
          <a:srgbClr val="E46C0A"/>
        </a:solidFill>
      </dgm:spPr>
      <dgm:t>
        <a:bodyPr/>
        <a:lstStyle/>
        <a:p>
          <a:r>
            <a:rPr lang="en-US" sz="2000" dirty="0"/>
            <a:t>Urban Journalism Academy</a:t>
          </a:r>
        </a:p>
      </dgm:t>
    </dgm:pt>
    <dgm:pt modelId="{DB456A5F-C0DD-0B4A-93B7-21182E452B40}" type="parTrans" cxnId="{BD393A14-0379-7640-8812-E48FF50235E8}">
      <dgm:prSet/>
      <dgm:spPr/>
      <dgm:t>
        <a:bodyPr/>
        <a:lstStyle/>
        <a:p>
          <a:endParaRPr lang="en-US" sz="1600"/>
        </a:p>
      </dgm:t>
    </dgm:pt>
    <dgm:pt modelId="{64593BE4-B4E2-5345-97BD-15B37CD66731}" type="sibTrans" cxnId="{BD393A14-0379-7640-8812-E48FF50235E8}">
      <dgm:prSet/>
      <dgm:spPr/>
      <dgm:t>
        <a:bodyPr/>
        <a:lstStyle/>
        <a:p>
          <a:endParaRPr lang="en-US" sz="1600"/>
        </a:p>
      </dgm:t>
    </dgm:pt>
    <dgm:pt modelId="{66082632-C02D-EA49-AF52-8B3A9F5D33EB}">
      <dgm:prSet phldrT="[Text]" custT="1"/>
      <dgm:spPr>
        <a:solidFill>
          <a:srgbClr val="E46C0A"/>
        </a:solidFill>
      </dgm:spPr>
      <dgm:t>
        <a:bodyPr/>
        <a:lstStyle/>
        <a:p>
          <a:r>
            <a:rPr lang="en-US" sz="2000"/>
            <a:t>Digital Media Academy</a:t>
          </a:r>
        </a:p>
      </dgm:t>
    </dgm:pt>
    <dgm:pt modelId="{110486EA-18A8-C440-ABB7-8D8E592CC656}" type="parTrans" cxnId="{FDDFF054-E229-6448-AE75-9073778C5744}">
      <dgm:prSet/>
      <dgm:spPr/>
      <dgm:t>
        <a:bodyPr/>
        <a:lstStyle/>
        <a:p>
          <a:endParaRPr lang="en-US" sz="1600"/>
        </a:p>
      </dgm:t>
    </dgm:pt>
    <dgm:pt modelId="{02E6C842-06A8-9946-A74E-9F2112269DC7}" type="sibTrans" cxnId="{FDDFF054-E229-6448-AE75-9073778C5744}">
      <dgm:prSet/>
      <dgm:spPr/>
      <dgm:t>
        <a:bodyPr/>
        <a:lstStyle/>
        <a:p>
          <a:endParaRPr lang="en-US" sz="1600"/>
        </a:p>
      </dgm:t>
    </dgm:pt>
    <dgm:pt modelId="{C98AD90C-9260-5A46-B9B2-A89DB1106407}">
      <dgm:prSet phldrT="[Text]" custT="1"/>
      <dgm:spPr>
        <a:solidFill>
          <a:schemeClr val="bg2">
            <a:lumMod val="50000"/>
          </a:schemeClr>
        </a:solidFill>
      </dgm:spPr>
      <dgm:t>
        <a:bodyPr/>
        <a:lstStyle/>
        <a:p>
          <a:r>
            <a:rPr lang="en-US" sz="2000" dirty="0"/>
            <a:t>Urban Cinema</a:t>
          </a:r>
        </a:p>
      </dgm:t>
    </dgm:pt>
    <dgm:pt modelId="{CE7E9FC5-BBD8-1346-97A4-ADD533D1555D}" type="sibTrans" cxnId="{FF2DDD25-6459-2A48-9CBA-7B4DD61DCDCD}">
      <dgm:prSet/>
      <dgm:spPr/>
      <dgm:t>
        <a:bodyPr/>
        <a:lstStyle/>
        <a:p>
          <a:endParaRPr lang="en-US" sz="1600"/>
        </a:p>
      </dgm:t>
    </dgm:pt>
    <dgm:pt modelId="{390DA35D-3730-7F44-AC3D-0279AC93FDF3}" type="parTrans" cxnId="{FF2DDD25-6459-2A48-9CBA-7B4DD61DCDCD}">
      <dgm:prSet/>
      <dgm:spPr/>
      <dgm:t>
        <a:bodyPr/>
        <a:lstStyle/>
        <a:p>
          <a:endParaRPr lang="en-US" sz="1600"/>
        </a:p>
      </dgm:t>
    </dgm:pt>
    <dgm:pt modelId="{EFD22CC4-362B-BC4D-830D-23B9D96BB0D2}" type="pres">
      <dgm:prSet presAssocID="{93BDCEB2-295A-D543-AA77-816B2854ADA4}" presName="diagram" presStyleCnt="0">
        <dgm:presLayoutVars>
          <dgm:dir/>
          <dgm:resizeHandles val="exact"/>
        </dgm:presLayoutVars>
      </dgm:prSet>
      <dgm:spPr/>
    </dgm:pt>
    <dgm:pt modelId="{30676BC3-081A-FB43-9898-16C6BEA111BE}" type="pres">
      <dgm:prSet presAssocID="{E7D836E8-5F65-2941-B53F-190106315040}" presName="node" presStyleLbl="node1" presStyleIdx="0" presStyleCnt="3">
        <dgm:presLayoutVars>
          <dgm:bulletEnabled val="1"/>
        </dgm:presLayoutVars>
      </dgm:prSet>
      <dgm:spPr/>
    </dgm:pt>
    <dgm:pt modelId="{9CAC683F-9208-3049-84BA-55009C94309A}" type="pres">
      <dgm:prSet presAssocID="{64593BE4-B4E2-5345-97BD-15B37CD66731}" presName="sibTrans" presStyleCnt="0"/>
      <dgm:spPr/>
    </dgm:pt>
    <dgm:pt modelId="{B4DD6073-36C2-A64D-A590-6030AB97714C}" type="pres">
      <dgm:prSet presAssocID="{66082632-C02D-EA49-AF52-8B3A9F5D33EB}" presName="node" presStyleLbl="node1" presStyleIdx="1" presStyleCnt="3">
        <dgm:presLayoutVars>
          <dgm:bulletEnabled val="1"/>
        </dgm:presLayoutVars>
      </dgm:prSet>
      <dgm:spPr/>
    </dgm:pt>
    <dgm:pt modelId="{38EA68E4-3ADA-1B43-B762-1CBDA48FF2A5}" type="pres">
      <dgm:prSet presAssocID="{02E6C842-06A8-9946-A74E-9F2112269DC7}" presName="sibTrans" presStyleCnt="0"/>
      <dgm:spPr/>
    </dgm:pt>
    <dgm:pt modelId="{663C5351-1537-4741-BDA9-10EA1C2E8307}" type="pres">
      <dgm:prSet presAssocID="{C98AD90C-9260-5A46-B9B2-A89DB1106407}" presName="node" presStyleLbl="node1" presStyleIdx="2" presStyleCnt="3">
        <dgm:presLayoutVars>
          <dgm:bulletEnabled val="1"/>
        </dgm:presLayoutVars>
      </dgm:prSet>
      <dgm:spPr/>
    </dgm:pt>
  </dgm:ptLst>
  <dgm:cxnLst>
    <dgm:cxn modelId="{BD393A14-0379-7640-8812-E48FF50235E8}" srcId="{93BDCEB2-295A-D543-AA77-816B2854ADA4}" destId="{E7D836E8-5F65-2941-B53F-190106315040}" srcOrd="0" destOrd="0" parTransId="{DB456A5F-C0DD-0B4A-93B7-21182E452B40}" sibTransId="{64593BE4-B4E2-5345-97BD-15B37CD66731}"/>
    <dgm:cxn modelId="{FF2DDD25-6459-2A48-9CBA-7B4DD61DCDCD}" srcId="{93BDCEB2-295A-D543-AA77-816B2854ADA4}" destId="{C98AD90C-9260-5A46-B9B2-A89DB1106407}" srcOrd="2" destOrd="0" parTransId="{390DA35D-3730-7F44-AC3D-0279AC93FDF3}" sibTransId="{CE7E9FC5-BBD8-1346-97A4-ADD533D1555D}"/>
    <dgm:cxn modelId="{FDDFF054-E229-6448-AE75-9073778C5744}" srcId="{93BDCEB2-295A-D543-AA77-816B2854ADA4}" destId="{66082632-C02D-EA49-AF52-8B3A9F5D33EB}" srcOrd="1" destOrd="0" parTransId="{110486EA-18A8-C440-ABB7-8D8E592CC656}" sibTransId="{02E6C842-06A8-9946-A74E-9F2112269DC7}"/>
    <dgm:cxn modelId="{F56BC35D-34AC-E24A-9AC1-9BEEC2E74AB9}" type="presOf" srcId="{E7D836E8-5F65-2941-B53F-190106315040}" destId="{30676BC3-081A-FB43-9898-16C6BEA111BE}" srcOrd="0" destOrd="0" presId="urn:microsoft.com/office/officeart/2005/8/layout/default"/>
    <dgm:cxn modelId="{9BA96567-36BC-6E41-AAC6-A23A1B2EE7CE}" type="presOf" srcId="{93BDCEB2-295A-D543-AA77-816B2854ADA4}" destId="{EFD22CC4-362B-BC4D-830D-23B9D96BB0D2}" srcOrd="0" destOrd="0" presId="urn:microsoft.com/office/officeart/2005/8/layout/default"/>
    <dgm:cxn modelId="{EA6EBB79-BC50-5043-97D4-BD9D9E705427}" type="presOf" srcId="{C98AD90C-9260-5A46-B9B2-A89DB1106407}" destId="{663C5351-1537-4741-BDA9-10EA1C2E8307}" srcOrd="0" destOrd="0" presId="urn:microsoft.com/office/officeart/2005/8/layout/default"/>
    <dgm:cxn modelId="{93C580A0-80E5-7C4E-ACA4-E48423D3E139}" type="presOf" srcId="{66082632-C02D-EA49-AF52-8B3A9F5D33EB}" destId="{B4DD6073-36C2-A64D-A590-6030AB97714C}" srcOrd="0" destOrd="0" presId="urn:microsoft.com/office/officeart/2005/8/layout/default"/>
    <dgm:cxn modelId="{3767E8FD-4901-3947-A338-9E9BE7712E99}" type="presParOf" srcId="{EFD22CC4-362B-BC4D-830D-23B9D96BB0D2}" destId="{30676BC3-081A-FB43-9898-16C6BEA111BE}" srcOrd="0" destOrd="0" presId="urn:microsoft.com/office/officeart/2005/8/layout/default"/>
    <dgm:cxn modelId="{6A8BDDF7-242E-FE42-BD00-735BA1D5051C}" type="presParOf" srcId="{EFD22CC4-362B-BC4D-830D-23B9D96BB0D2}" destId="{9CAC683F-9208-3049-84BA-55009C94309A}" srcOrd="1" destOrd="0" presId="urn:microsoft.com/office/officeart/2005/8/layout/default"/>
    <dgm:cxn modelId="{9A53E4B8-DD64-4B4E-A852-7FCE06636004}" type="presParOf" srcId="{EFD22CC4-362B-BC4D-830D-23B9D96BB0D2}" destId="{B4DD6073-36C2-A64D-A590-6030AB97714C}" srcOrd="2" destOrd="0" presId="urn:microsoft.com/office/officeart/2005/8/layout/default"/>
    <dgm:cxn modelId="{EE9B3F26-6CCC-214B-821E-DD1B9BB8EAB0}" type="presParOf" srcId="{EFD22CC4-362B-BC4D-830D-23B9D96BB0D2}" destId="{38EA68E4-3ADA-1B43-B762-1CBDA48FF2A5}" srcOrd="3" destOrd="0" presId="urn:microsoft.com/office/officeart/2005/8/layout/default"/>
    <dgm:cxn modelId="{48482FC2-8A60-1240-88F0-5BD55338AA40}" type="presParOf" srcId="{EFD22CC4-362B-BC4D-830D-23B9D96BB0D2}" destId="{663C5351-1537-4741-BDA9-10EA1C2E8307}"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1D53-1AA1-7743-A12E-9DD06C11DF57}">
      <dsp:nvSpPr>
        <dsp:cNvPr id="0" name=""/>
        <dsp:cNvSpPr/>
      </dsp:nvSpPr>
      <dsp:spPr>
        <a:xfrm>
          <a:off x="0" y="126228"/>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100 Cities Initiative</a:t>
          </a:r>
          <a:endParaRPr lang="en-US" sz="900" b="1" kern="1200" dirty="0"/>
        </a:p>
      </dsp:txBody>
      <dsp:txXfrm>
        <a:off x="10538" y="136766"/>
        <a:ext cx="1967265" cy="194789"/>
      </dsp:txXfrm>
    </dsp:sp>
    <dsp:sp modelId="{16A266D3-ABB9-0949-BF82-10FDE24536A9}">
      <dsp:nvSpPr>
        <dsp:cNvPr id="0" name=""/>
        <dsp:cNvSpPr/>
      </dsp:nvSpPr>
      <dsp:spPr>
        <a:xfrm>
          <a:off x="0" y="345486"/>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Good policies and enabling legislations</a:t>
          </a:r>
        </a:p>
      </dsp:txBody>
      <dsp:txXfrm>
        <a:off x="10538" y="356024"/>
        <a:ext cx="1967265" cy="194789"/>
      </dsp:txXfrm>
    </dsp:sp>
    <dsp:sp modelId="{49055C93-84C5-3E4E-8B25-CED67681D4A8}">
      <dsp:nvSpPr>
        <dsp:cNvPr id="0" name=""/>
        <dsp:cNvSpPr/>
      </dsp:nvSpPr>
      <dsp:spPr>
        <a:xfrm>
          <a:off x="0" y="569434"/>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Tools and methods</a:t>
          </a:r>
          <a:endParaRPr lang="en-US" sz="900" b="1" kern="1200" dirty="0"/>
        </a:p>
      </dsp:txBody>
      <dsp:txXfrm>
        <a:off x="10538" y="579972"/>
        <a:ext cx="1967265" cy="194789"/>
      </dsp:txXfrm>
    </dsp:sp>
    <dsp:sp modelId="{E4CC5F07-D592-7843-8A9E-D243FC38A52A}">
      <dsp:nvSpPr>
        <dsp:cNvPr id="0" name=""/>
        <dsp:cNvSpPr/>
      </dsp:nvSpPr>
      <dsp:spPr>
        <a:xfrm>
          <a:off x="0" y="780739"/>
          <a:ext cx="1988341" cy="2158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Business Award</a:t>
          </a:r>
        </a:p>
      </dsp:txBody>
      <dsp:txXfrm>
        <a:off x="10538" y="791277"/>
        <a:ext cx="1967265" cy="194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3542A-2FD3-1A41-919E-41A48A1E5A3E}">
      <dsp:nvSpPr>
        <dsp:cNvPr id="0" name=""/>
        <dsp:cNvSpPr/>
      </dsp:nvSpPr>
      <dsp:spPr>
        <a:xfrm>
          <a:off x="2758242" y="2670"/>
          <a:ext cx="2114162" cy="56183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SDG Acceleration	</a:t>
          </a:r>
          <a:endParaRPr lang="en-KE" sz="1600" kern="1200" dirty="0"/>
        </a:p>
      </dsp:txBody>
      <dsp:txXfrm>
        <a:off x="3039160" y="2670"/>
        <a:ext cx="1552326" cy="561836"/>
      </dsp:txXfrm>
    </dsp:sp>
    <dsp:sp modelId="{DD22D056-8338-1443-8E3F-3B3DDE792570}">
      <dsp:nvSpPr>
        <dsp:cNvPr id="0" name=""/>
        <dsp:cNvSpPr/>
      </dsp:nvSpPr>
      <dsp:spPr>
        <a:xfrm>
          <a:off x="4657293" y="35793"/>
          <a:ext cx="3658524" cy="46632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t>SDG Cities Global Initiative </a:t>
          </a:r>
          <a:endParaRPr lang="en-KE" sz="1600" i="0" kern="1200" dirty="0"/>
        </a:p>
      </dsp:txBody>
      <dsp:txXfrm>
        <a:off x="4890455" y="35793"/>
        <a:ext cx="3192200" cy="466324"/>
      </dsp:txXfrm>
    </dsp:sp>
    <dsp:sp modelId="{CCF8CC8B-6797-D04F-AA02-60E1F951B53D}">
      <dsp:nvSpPr>
        <dsp:cNvPr id="0" name=""/>
        <dsp:cNvSpPr/>
      </dsp:nvSpPr>
      <dsp:spPr>
        <a:xfrm>
          <a:off x="2758242" y="643164"/>
          <a:ext cx="2114162" cy="56183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Digital Transformation</a:t>
          </a:r>
          <a:endParaRPr lang="en-KE" sz="1600" kern="1200"/>
        </a:p>
      </dsp:txBody>
      <dsp:txXfrm>
        <a:off x="3039160" y="643164"/>
        <a:ext cx="1552326" cy="561836"/>
      </dsp:txXfrm>
    </dsp:sp>
    <dsp:sp modelId="{9CFD0B41-04DE-2846-8E8A-D9BA4B52127E}">
      <dsp:nvSpPr>
        <dsp:cNvPr id="0" name=""/>
        <dsp:cNvSpPr/>
      </dsp:nvSpPr>
      <dsp:spPr>
        <a:xfrm>
          <a:off x="4657293" y="676286"/>
          <a:ext cx="3658524" cy="466324"/>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t>People </a:t>
          </a:r>
          <a:r>
            <a:rPr lang="en-GB" sz="1600" b="1" i="0" kern="1200" dirty="0" err="1"/>
            <a:t>Centered</a:t>
          </a:r>
          <a:r>
            <a:rPr lang="en-GB" sz="1600" b="1" i="0" kern="1200" dirty="0"/>
            <a:t> Smart Cities</a:t>
          </a:r>
          <a:endParaRPr lang="en-KE" sz="1600" i="0" kern="1200" dirty="0"/>
        </a:p>
      </dsp:txBody>
      <dsp:txXfrm>
        <a:off x="4890455" y="676286"/>
        <a:ext cx="3192200" cy="466324"/>
      </dsp:txXfrm>
    </dsp:sp>
    <dsp:sp modelId="{F527DABF-7246-1744-B253-66C05214143F}">
      <dsp:nvSpPr>
        <dsp:cNvPr id="0" name=""/>
        <dsp:cNvSpPr/>
      </dsp:nvSpPr>
      <dsp:spPr>
        <a:xfrm>
          <a:off x="2758242" y="1283657"/>
          <a:ext cx="2114162" cy="56183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Inequality </a:t>
          </a:r>
          <a:endParaRPr lang="en-KE" sz="1600" kern="1200" dirty="0"/>
        </a:p>
      </dsp:txBody>
      <dsp:txXfrm>
        <a:off x="3039160" y="1283657"/>
        <a:ext cx="1552326" cy="561836"/>
      </dsp:txXfrm>
    </dsp:sp>
    <dsp:sp modelId="{16941A91-44FB-D048-B343-25FEA2A2DDDE}">
      <dsp:nvSpPr>
        <dsp:cNvPr id="0" name=""/>
        <dsp:cNvSpPr/>
      </dsp:nvSpPr>
      <dsp:spPr>
        <a:xfrm>
          <a:off x="4657293" y="1316780"/>
          <a:ext cx="3658524" cy="466324"/>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Inclusive Vibrant Neighbourhoods and Communities </a:t>
          </a:r>
          <a:endParaRPr lang="en-KE" sz="1600" i="0" kern="1200"/>
        </a:p>
      </dsp:txBody>
      <dsp:txXfrm>
        <a:off x="4890455" y="1316780"/>
        <a:ext cx="3192200" cy="466324"/>
      </dsp:txXfrm>
    </dsp:sp>
    <dsp:sp modelId="{3C5D144A-F6CA-3E4B-A185-4CF29B027458}">
      <dsp:nvSpPr>
        <dsp:cNvPr id="0" name=""/>
        <dsp:cNvSpPr/>
      </dsp:nvSpPr>
      <dsp:spPr>
        <a:xfrm>
          <a:off x="2758242" y="1924151"/>
          <a:ext cx="2114162" cy="5618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Climate Change</a:t>
          </a:r>
          <a:endParaRPr lang="en-KE" sz="1600" kern="1200"/>
        </a:p>
      </dsp:txBody>
      <dsp:txXfrm>
        <a:off x="3039160" y="1924151"/>
        <a:ext cx="1552326" cy="561836"/>
      </dsp:txXfrm>
    </dsp:sp>
    <dsp:sp modelId="{14A3DB6D-4D6C-FA4D-8DE1-CCDF357F0E91}">
      <dsp:nvSpPr>
        <dsp:cNvPr id="0" name=""/>
        <dsp:cNvSpPr/>
      </dsp:nvSpPr>
      <dsp:spPr>
        <a:xfrm>
          <a:off x="4657293" y="1957274"/>
          <a:ext cx="3658524" cy="466324"/>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Climate Resilience of the Poor</a:t>
          </a:r>
          <a:endParaRPr lang="en-KE" sz="1600" i="0" kern="1200"/>
        </a:p>
      </dsp:txBody>
      <dsp:txXfrm>
        <a:off x="4890455" y="1957274"/>
        <a:ext cx="3192200" cy="466324"/>
      </dsp:txXfrm>
    </dsp:sp>
    <dsp:sp modelId="{FA779C93-EDF7-4843-89EA-701795DC960C}">
      <dsp:nvSpPr>
        <dsp:cNvPr id="0" name=""/>
        <dsp:cNvSpPr/>
      </dsp:nvSpPr>
      <dsp:spPr>
        <a:xfrm>
          <a:off x="2758242" y="2564645"/>
          <a:ext cx="2114162" cy="5618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a:t>Migration</a:t>
          </a:r>
          <a:endParaRPr lang="en-KE" sz="1600" kern="1200"/>
        </a:p>
      </dsp:txBody>
      <dsp:txXfrm>
        <a:off x="3039160" y="2564645"/>
        <a:ext cx="1552326" cy="561836"/>
      </dsp:txXfrm>
    </dsp:sp>
    <dsp:sp modelId="{970FB728-F2CD-784A-8CF7-C539B8B62B60}">
      <dsp:nvSpPr>
        <dsp:cNvPr id="0" name=""/>
        <dsp:cNvSpPr/>
      </dsp:nvSpPr>
      <dsp:spPr>
        <a:xfrm>
          <a:off x="4657293" y="2597767"/>
          <a:ext cx="3658524" cy="466324"/>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i="0" kern="1200"/>
            <a:t>Inclusive Cites – Enhancing the Positive Impacts of Migration </a:t>
          </a:r>
          <a:endParaRPr lang="en-KE" sz="1600" i="0" kern="1200"/>
        </a:p>
      </dsp:txBody>
      <dsp:txXfrm>
        <a:off x="4890455" y="2597767"/>
        <a:ext cx="3192200" cy="466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9E3C-A9F8-B843-90B0-9A5310989CC2}">
      <dsp:nvSpPr>
        <dsp:cNvPr id="0" name=""/>
        <dsp:cNvSpPr/>
      </dsp:nvSpPr>
      <dsp:spPr>
        <a:xfrm>
          <a:off x="1386765" y="623655"/>
          <a:ext cx="4157745" cy="4157745"/>
        </a:xfrm>
        <a:prstGeom prst="blockArc">
          <a:avLst>
            <a:gd name="adj1" fmla="val 5400000"/>
            <a:gd name="adj2" fmla="val 16200000"/>
            <a:gd name="adj3" fmla="val 4644"/>
          </a:avLst>
        </a:prstGeom>
        <a:solidFill>
          <a:schemeClr val="accent5">
            <a:hueOff val="-6758543"/>
            <a:satOff val="-17419"/>
            <a:lumOff val="-1176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D7877BC-7A7C-F146-9301-22A5850C2EF8}">
      <dsp:nvSpPr>
        <dsp:cNvPr id="0" name=""/>
        <dsp:cNvSpPr/>
      </dsp:nvSpPr>
      <dsp:spPr>
        <a:xfrm>
          <a:off x="1386765" y="623655"/>
          <a:ext cx="4157745" cy="4157745"/>
        </a:xfrm>
        <a:prstGeom prst="blockArc">
          <a:avLst>
            <a:gd name="adj1" fmla="val 16200000"/>
            <a:gd name="adj2" fmla="val 54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DD723F6-05DF-FE48-9BB2-4217FFBF359E}">
      <dsp:nvSpPr>
        <dsp:cNvPr id="0" name=""/>
        <dsp:cNvSpPr/>
      </dsp:nvSpPr>
      <dsp:spPr>
        <a:xfrm>
          <a:off x="2507849" y="1744739"/>
          <a:ext cx="1915577" cy="191557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Transformative action</a:t>
          </a:r>
        </a:p>
      </dsp:txBody>
      <dsp:txXfrm>
        <a:off x="2788379" y="2025269"/>
        <a:ext cx="1354517" cy="1354517"/>
      </dsp:txXfrm>
    </dsp:sp>
    <dsp:sp modelId="{BA678144-B32B-874F-84F7-7DAF0F541CEE}">
      <dsp:nvSpPr>
        <dsp:cNvPr id="0" name=""/>
        <dsp:cNvSpPr/>
      </dsp:nvSpPr>
      <dsp:spPr>
        <a:xfrm>
          <a:off x="2795186" y="1475"/>
          <a:ext cx="1340904" cy="134090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GLOBAL</a:t>
          </a:r>
        </a:p>
      </dsp:txBody>
      <dsp:txXfrm>
        <a:off x="2991557" y="197846"/>
        <a:ext cx="948162" cy="948162"/>
      </dsp:txXfrm>
    </dsp:sp>
    <dsp:sp modelId="{05FAE265-2FCA-2348-B619-0EB207C49358}">
      <dsp:nvSpPr>
        <dsp:cNvPr id="0" name=""/>
        <dsp:cNvSpPr/>
      </dsp:nvSpPr>
      <dsp:spPr>
        <a:xfrm>
          <a:off x="2795186" y="4062675"/>
          <a:ext cx="1340904" cy="1340904"/>
        </a:xfrm>
        <a:prstGeom prst="ellipse">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LOCAL</a:t>
          </a:r>
        </a:p>
      </dsp:txBody>
      <dsp:txXfrm>
        <a:off x="2991557" y="4259046"/>
        <a:ext cx="948162" cy="948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CAB-7993-AD4C-A4CC-510291E82161}">
      <dsp:nvSpPr>
        <dsp:cNvPr id="0" name=""/>
        <dsp:cNvSpPr/>
      </dsp:nvSpPr>
      <dsp:spPr>
        <a:xfrm rot="16200000">
          <a:off x="-1523214" y="1527983"/>
          <a:ext cx="5043046" cy="198707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Lead Partners (33)</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770" y="1008608"/>
        <a:ext cx="1987078" cy="3025828"/>
      </dsp:txXfrm>
    </dsp:sp>
    <dsp:sp modelId="{449BED78-9111-CA4E-8D02-5087C7A79078}">
      <dsp:nvSpPr>
        <dsp:cNvPr id="0" name=""/>
        <dsp:cNvSpPr/>
      </dsp:nvSpPr>
      <dsp:spPr>
        <a:xfrm rot="16200000">
          <a:off x="612894" y="1527983"/>
          <a:ext cx="5043046" cy="1987078"/>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Sponsors (2)</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dirty="0">
              <a:latin typeface="+mn-lt"/>
            </a:rPr>
            <a:t>Have an MoU with UN-Habitat</a:t>
          </a:r>
          <a:endParaRPr lang="en-GB" sz="1400" kern="1200" dirty="0">
            <a:latin typeface="+mn-lt"/>
          </a:endParaRPr>
        </a:p>
        <a:p>
          <a:pPr marL="114300" lvl="1" indent="-114300" algn="l" defTabSz="622300">
            <a:lnSpc>
              <a:spcPct val="90000"/>
            </a:lnSpc>
            <a:spcBef>
              <a:spcPct val="0"/>
            </a:spcBef>
            <a:spcAft>
              <a:spcPct val="15000"/>
            </a:spcAft>
            <a:buChar char="•"/>
          </a:pPr>
          <a:r>
            <a:rPr lang="en-US" sz="1400" b="1" kern="1200">
              <a:latin typeface="+mn-lt"/>
            </a:rPr>
            <a:t>Are part of the Steering Committee (can vote)</a:t>
          </a:r>
          <a:endParaRPr lang="en-US" sz="1400" b="1" kern="1200" dirty="0">
            <a:latin typeface="+mn-lt"/>
          </a:endParaRPr>
        </a:p>
        <a:p>
          <a:pPr marL="114300" lvl="1" indent="-114300" algn="l" defTabSz="622300">
            <a:lnSpc>
              <a:spcPct val="90000"/>
            </a:lnSpc>
            <a:spcBef>
              <a:spcPct val="0"/>
            </a:spcBef>
            <a:spcAft>
              <a:spcPct val="15000"/>
            </a:spcAft>
            <a:buChar char="•"/>
          </a:pPr>
          <a:r>
            <a:rPr lang="en-US" sz="1400" b="1" kern="1200">
              <a:latin typeface="+mn-lt"/>
              <a:ea typeface="MS PGothic" pitchFamily="34" charset="-128"/>
            </a:rPr>
            <a:t>Promote WUC activities and communication</a:t>
          </a:r>
          <a:endParaRPr lang="en-US" sz="1400" b="1" kern="1200" dirty="0">
            <a:latin typeface="+mn-lt"/>
            <a:ea typeface="MS PGothic" pitchFamily="34" charset="-128"/>
          </a:endParaRP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and cash contribution to WUC core activities</a:t>
          </a:r>
          <a:endParaRPr lang="en-US" sz="1400" b="1" kern="1200" dirty="0">
            <a:latin typeface="+mn-lt"/>
            <a:ea typeface="MS PGothic" pitchFamily="34" charset="-128"/>
            <a:cs typeface="Times New Roman" pitchFamily="18" charset="0"/>
          </a:endParaRPr>
        </a:p>
      </dsp:txBody>
      <dsp:txXfrm rot="5400000">
        <a:off x="2140878" y="1008608"/>
        <a:ext cx="1987078" cy="3025828"/>
      </dsp:txXfrm>
    </dsp:sp>
    <dsp:sp modelId="{46501A05-8DE7-F14B-A9D8-33B09E2C94CA}">
      <dsp:nvSpPr>
        <dsp:cNvPr id="0" name=""/>
        <dsp:cNvSpPr/>
      </dsp:nvSpPr>
      <dsp:spPr>
        <a:xfrm rot="16200000">
          <a:off x="2749004" y="1527983"/>
          <a:ext cx="5043046" cy="1987078"/>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mn-lt"/>
            </a:rPr>
            <a:t>Associate Partners (140)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Provide in-kind contribution to WUC core activities</a:t>
          </a:r>
          <a:endParaRPr lang="en-US" sz="1400" b="1" kern="1200" dirty="0">
            <a:latin typeface="+mn-lt"/>
            <a:ea typeface="MS PGothic" pitchFamily="34" charset="-128"/>
            <a:cs typeface="Times New Roman" pitchFamily="18" charset="0"/>
          </a:endParaRPr>
        </a:p>
      </dsp:txBody>
      <dsp:txXfrm rot="5400000">
        <a:off x="4276988" y="1008608"/>
        <a:ext cx="1987078" cy="3025828"/>
      </dsp:txXfrm>
    </dsp:sp>
    <dsp:sp modelId="{43E0569F-CE2D-D846-B1CC-6A3E6268747C}">
      <dsp:nvSpPr>
        <dsp:cNvPr id="0" name=""/>
        <dsp:cNvSpPr/>
      </dsp:nvSpPr>
      <dsp:spPr>
        <a:xfrm rot="16200000">
          <a:off x="4885113" y="1527983"/>
          <a:ext cx="5043046" cy="1987078"/>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Members (20)</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activities and communication</a:t>
          </a:r>
        </a:p>
      </dsp:txBody>
      <dsp:txXfrm rot="5400000">
        <a:off x="6413097" y="1008608"/>
        <a:ext cx="1987078" cy="3025828"/>
      </dsp:txXfrm>
    </dsp:sp>
    <dsp:sp modelId="{87BA92B3-9328-4240-90FF-5A9AC7D8D89D}">
      <dsp:nvSpPr>
        <dsp:cNvPr id="0" name=""/>
        <dsp:cNvSpPr/>
      </dsp:nvSpPr>
      <dsp:spPr>
        <a:xfrm rot="16200000">
          <a:off x="7008496" y="1540710"/>
          <a:ext cx="5043046" cy="1961624"/>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210" bIns="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ea typeface="MS PGothic" pitchFamily="34" charset="-128"/>
              <a:cs typeface="Times New Roman" pitchFamily="18" charset="0"/>
            </a:rPr>
            <a:t>Media Partners (7)</a:t>
          </a:r>
        </a:p>
        <a:p>
          <a:pPr marL="114300" lvl="1" indent="-114300" algn="l" defTabSz="622300">
            <a:lnSpc>
              <a:spcPct val="90000"/>
            </a:lnSpc>
            <a:spcBef>
              <a:spcPct val="0"/>
            </a:spcBef>
            <a:spcAft>
              <a:spcPct val="15000"/>
            </a:spcAft>
            <a:buChar char="•"/>
          </a:pPr>
          <a:r>
            <a:rPr lang="en-US" sz="1400" b="1" kern="1200" dirty="0">
              <a:latin typeface="+mn-lt"/>
            </a:rPr>
            <a:t>Sign Statement of Commitments</a:t>
          </a:r>
          <a:endParaRPr lang="en-US" sz="1400" b="1" kern="1200" dirty="0">
            <a:latin typeface="+mn-lt"/>
            <a:ea typeface="MS PGothic" pitchFamily="34" charset="-128"/>
            <a:cs typeface="Times New Roman" pitchFamily="18" charset="0"/>
          </a:endParaRPr>
        </a:p>
        <a:p>
          <a:pPr marL="114300" lvl="1" indent="-114300" algn="l" defTabSz="622300">
            <a:lnSpc>
              <a:spcPct val="90000"/>
            </a:lnSpc>
            <a:spcBef>
              <a:spcPct val="0"/>
            </a:spcBef>
            <a:spcAft>
              <a:spcPct val="15000"/>
            </a:spcAft>
            <a:buChar char="•"/>
          </a:pPr>
          <a:r>
            <a:rPr lang="en-US" sz="1400" b="1" kern="1200" dirty="0">
              <a:latin typeface="+mn-lt"/>
            </a:rPr>
            <a:t>Are observers in the Steering Committee </a:t>
          </a:r>
        </a:p>
        <a:p>
          <a:pPr marL="114300" lvl="1" indent="-114300" algn="l" defTabSz="622300">
            <a:lnSpc>
              <a:spcPct val="90000"/>
            </a:lnSpc>
            <a:spcBef>
              <a:spcPct val="0"/>
            </a:spcBef>
            <a:spcAft>
              <a:spcPct val="15000"/>
            </a:spcAft>
            <a:buChar char="•"/>
          </a:pPr>
          <a:r>
            <a:rPr lang="en-US" sz="1400" b="1" kern="1200" dirty="0">
              <a:latin typeface="+mn-lt"/>
              <a:ea typeface="MS PGothic" pitchFamily="34" charset="-128"/>
            </a:rPr>
            <a:t>Promote WUC communication</a:t>
          </a:r>
        </a:p>
      </dsp:txBody>
      <dsp:txXfrm rot="5400000">
        <a:off x="8549207" y="1008608"/>
        <a:ext cx="1961624" cy="3025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CAB-7993-AD4C-A4CC-510291E82161}">
      <dsp:nvSpPr>
        <dsp:cNvPr id="0" name=""/>
        <dsp:cNvSpPr/>
      </dsp:nvSpPr>
      <dsp:spPr>
        <a:xfrm rot="16200000">
          <a:off x="-988891" y="990213"/>
          <a:ext cx="5418667" cy="343823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Partners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Sign Statement of Commitments (including sign up The City We Need)</a:t>
          </a:r>
          <a:endParaRPr lang="en-GB"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Commit to key areas of change to be shared and monitored</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Eligible to take part in the Steering Committee </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Observer in the Steering Committee </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Calibri" pitchFamily="34" charset="0"/>
              <a:ea typeface="MS PGothic" pitchFamily="34" charset="-128"/>
            </a:rPr>
            <a:t>Promote WUC activities and communication</a:t>
          </a:r>
        </a:p>
      </dsp:txBody>
      <dsp:txXfrm rot="5400000">
        <a:off x="1323" y="1083732"/>
        <a:ext cx="3438239" cy="3251201"/>
      </dsp:txXfrm>
    </dsp:sp>
    <dsp:sp modelId="{449BED78-9111-CA4E-8D02-5087C7A79078}">
      <dsp:nvSpPr>
        <dsp:cNvPr id="0" name=""/>
        <dsp:cNvSpPr/>
      </dsp:nvSpPr>
      <dsp:spPr>
        <a:xfrm rot="16200000">
          <a:off x="2707216" y="990213"/>
          <a:ext cx="5418667" cy="3438239"/>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Sponsors</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t>Have a contribution agreement with UN-Habitat</a:t>
          </a:r>
          <a:endParaRPr lang="en-GB"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t>Eligible to take part in the Steering Committee </a:t>
          </a:r>
          <a:endParaRPr lang="en-US" sz="1800" b="1"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Calibri" pitchFamily="34" charset="0"/>
              <a:ea typeface="MS PGothic" pitchFamily="34" charset="-128"/>
            </a:rPr>
            <a:t>Promote WUC activities and communication</a:t>
          </a:r>
        </a:p>
      </dsp:txBody>
      <dsp:txXfrm rot="5400000">
        <a:off x="3697430" y="1083732"/>
        <a:ext cx="3438239" cy="3251201"/>
      </dsp:txXfrm>
    </dsp:sp>
    <dsp:sp modelId="{46501A05-8DE7-F14B-A9D8-33B09E2C94CA}">
      <dsp:nvSpPr>
        <dsp:cNvPr id="0" name=""/>
        <dsp:cNvSpPr/>
      </dsp:nvSpPr>
      <dsp:spPr>
        <a:xfrm rot="16200000">
          <a:off x="6403324" y="990213"/>
          <a:ext cx="5418667" cy="3438239"/>
        </a:xfrm>
        <a:prstGeom prst="flowChartManualOperation">
          <a:avLst/>
        </a:prstGeom>
        <a:solidFill>
          <a:srgbClr val="FFBE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kern="1200" dirty="0"/>
            <a:t>City Changers</a:t>
          </a:r>
        </a:p>
        <a:p>
          <a:pPr marL="171450" lvl="1" indent="-171450" algn="l" defTabSz="800100">
            <a:lnSpc>
              <a:spcPct val="90000"/>
            </a:lnSpc>
            <a:spcBef>
              <a:spcPct val="0"/>
            </a:spcBef>
            <a:spcAft>
              <a:spcPct val="15000"/>
            </a:spcAft>
            <a:buChar char="•"/>
          </a:pPr>
          <a:r>
            <a:rPr lang="en-US" sz="1800" b="1" kern="1200" dirty="0"/>
            <a:t>All participants in UTCs may become ‘City Changers’</a:t>
          </a:r>
        </a:p>
        <a:p>
          <a:pPr marL="171450" lvl="1" indent="-171450" algn="l" defTabSz="800100">
            <a:lnSpc>
              <a:spcPct val="90000"/>
            </a:lnSpc>
            <a:spcBef>
              <a:spcPct val="0"/>
            </a:spcBef>
            <a:spcAft>
              <a:spcPct val="15000"/>
            </a:spcAft>
            <a:buChar char="•"/>
          </a:pPr>
          <a:r>
            <a:rPr lang="en-US" sz="1800" b="1" kern="1200"/>
            <a:t>Sign up to The City We Need</a:t>
          </a:r>
          <a:endParaRPr lang="en-US" sz="1800" b="1" kern="1200" dirty="0"/>
        </a:p>
        <a:p>
          <a:pPr marL="171450" lvl="1" indent="-171450" algn="l" defTabSz="800100">
            <a:lnSpc>
              <a:spcPct val="90000"/>
            </a:lnSpc>
            <a:spcBef>
              <a:spcPct val="0"/>
            </a:spcBef>
            <a:spcAft>
              <a:spcPct val="15000"/>
            </a:spcAft>
            <a:buChar char="•"/>
          </a:pPr>
          <a:r>
            <a:rPr lang="en-US" sz="1800" b="1" kern="1200"/>
            <a:t>Eligible to take part in thematic webinars, meetings</a:t>
          </a:r>
          <a:endParaRPr lang="en-US" sz="1800" b="1" kern="1200" dirty="0"/>
        </a:p>
        <a:p>
          <a:pPr marL="171450" lvl="1" indent="-171450" algn="l" defTabSz="800100">
            <a:lnSpc>
              <a:spcPct val="90000"/>
            </a:lnSpc>
            <a:spcBef>
              <a:spcPct val="0"/>
            </a:spcBef>
            <a:spcAft>
              <a:spcPct val="15000"/>
            </a:spcAft>
            <a:buChar char="•"/>
          </a:pPr>
          <a:r>
            <a:rPr lang="en-US" sz="1800" b="1" kern="1200" dirty="0"/>
            <a:t>Receive regular information on WUC activities</a:t>
          </a:r>
        </a:p>
      </dsp:txBody>
      <dsp:txXfrm rot="5400000">
        <a:off x="7393538" y="1083732"/>
        <a:ext cx="3438239" cy="3251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8D82C-806C-664D-A851-C858F6EED5FD}">
      <dsp:nvSpPr>
        <dsp:cNvPr id="0" name=""/>
        <dsp:cNvSpPr/>
      </dsp:nvSpPr>
      <dsp:spPr>
        <a:xfrm rot="5400000">
          <a:off x="-236390" y="913655"/>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BB1DE-9F83-7041-A681-4A2071C26361}">
      <dsp:nvSpPr>
        <dsp:cNvPr id="0" name=""/>
        <dsp:cNvSpPr/>
      </dsp:nvSpPr>
      <dsp:spPr>
        <a:xfrm>
          <a:off x="3617"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Local and Subnational Authorities</a:t>
          </a:r>
        </a:p>
      </dsp:txBody>
      <dsp:txXfrm>
        <a:off x="28442" y="263863"/>
        <a:ext cx="1363009" cy="797945"/>
      </dsp:txXfrm>
    </dsp:sp>
    <dsp:sp modelId="{9F3CE06B-6955-4609-852E-1D9DBC7524D4}">
      <dsp:nvSpPr>
        <dsp:cNvPr id="0" name=""/>
        <dsp:cNvSpPr/>
      </dsp:nvSpPr>
      <dsp:spPr>
        <a:xfrm rot="5400000">
          <a:off x="-236390" y="1973149"/>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E6854-D010-4F43-906E-C1738EDB432F}">
      <dsp:nvSpPr>
        <dsp:cNvPr id="0" name=""/>
        <dsp:cNvSpPr/>
      </dsp:nvSpPr>
      <dsp:spPr>
        <a:xfrm>
          <a:off x="3617"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Research and Academia</a:t>
          </a:r>
        </a:p>
      </dsp:txBody>
      <dsp:txXfrm>
        <a:off x="28442" y="1323357"/>
        <a:ext cx="1363009" cy="797945"/>
      </dsp:txXfrm>
    </dsp:sp>
    <dsp:sp modelId="{7AFC8C8D-62B0-438E-9473-A5361575CFA7}">
      <dsp:nvSpPr>
        <dsp:cNvPr id="0" name=""/>
        <dsp:cNvSpPr/>
      </dsp:nvSpPr>
      <dsp:spPr>
        <a:xfrm rot="5400000">
          <a:off x="-23639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935A3-9B55-474D-AA6E-AEC0C2C6A59A}">
      <dsp:nvSpPr>
        <dsp:cNvPr id="0" name=""/>
        <dsp:cNvSpPr/>
      </dsp:nvSpPr>
      <dsp:spPr>
        <a:xfrm>
          <a:off x="3617" y="2358027"/>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Civil Society Organizations</a:t>
          </a:r>
        </a:p>
      </dsp:txBody>
      <dsp:txXfrm>
        <a:off x="28442" y="2382852"/>
        <a:ext cx="1363009" cy="797945"/>
      </dsp:txXfrm>
    </dsp:sp>
    <dsp:sp modelId="{4ABABB01-32C1-4530-89D6-A1C69AA51D6E}">
      <dsp:nvSpPr>
        <dsp:cNvPr id="0" name=""/>
        <dsp:cNvSpPr/>
      </dsp:nvSpPr>
      <dsp:spPr>
        <a:xfrm>
          <a:off x="293356" y="3562391"/>
          <a:ext cx="1871629"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0D787-C19C-4BBF-99B0-738E3A2AC1C4}">
      <dsp:nvSpPr>
        <dsp:cNvPr id="0" name=""/>
        <dsp:cNvSpPr/>
      </dsp:nvSpPr>
      <dsp:spPr>
        <a:xfrm>
          <a:off x="3617" y="3417522"/>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Grassroots Organizations</a:t>
          </a:r>
        </a:p>
      </dsp:txBody>
      <dsp:txXfrm>
        <a:off x="28442" y="3442347"/>
        <a:ext cx="1363009" cy="797945"/>
      </dsp:txXfrm>
    </dsp:sp>
    <dsp:sp modelId="{47D223B0-CE7A-4A3B-A1AA-C9EA94C150C0}">
      <dsp:nvSpPr>
        <dsp:cNvPr id="0" name=""/>
        <dsp:cNvSpPr/>
      </dsp:nvSpPr>
      <dsp:spPr>
        <a:xfrm rot="16200000">
          <a:off x="1642446" y="3032644"/>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0BF61-C04B-4537-8BB4-4225AC55CA35}">
      <dsp:nvSpPr>
        <dsp:cNvPr id="0" name=""/>
        <dsp:cNvSpPr/>
      </dsp:nvSpPr>
      <dsp:spPr>
        <a:xfrm>
          <a:off x="1882454" y="341752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Women</a:t>
          </a:r>
        </a:p>
      </dsp:txBody>
      <dsp:txXfrm>
        <a:off x="1907279" y="3442347"/>
        <a:ext cx="1363009" cy="797945"/>
      </dsp:txXfrm>
    </dsp:sp>
    <dsp:sp modelId="{F8CD75AF-9FB1-4E9E-8450-B964A589C989}">
      <dsp:nvSpPr>
        <dsp:cNvPr id="0" name=""/>
        <dsp:cNvSpPr/>
      </dsp:nvSpPr>
      <dsp:spPr>
        <a:xfrm rot="16200000">
          <a:off x="1642446" y="1973149"/>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EC1A3-DB3D-4E90-B144-1591431A7496}">
      <dsp:nvSpPr>
        <dsp:cNvPr id="0" name=""/>
        <dsp:cNvSpPr/>
      </dsp:nvSpPr>
      <dsp:spPr>
        <a:xfrm>
          <a:off x="1882454"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Arial Rounded MT Bold" panose="020F0704030504030204" pitchFamily="34" charset="0"/>
            </a:rPr>
            <a:t>Parliamenta-rians</a:t>
          </a:r>
          <a:endParaRPr lang="en-US" sz="1400" kern="1200" dirty="0">
            <a:latin typeface="Arial Rounded MT Bold" panose="020F0704030504030204" pitchFamily="34" charset="0"/>
          </a:endParaRPr>
        </a:p>
      </dsp:txBody>
      <dsp:txXfrm>
        <a:off x="1907279" y="2382852"/>
        <a:ext cx="1363009" cy="797945"/>
      </dsp:txXfrm>
    </dsp:sp>
    <dsp:sp modelId="{C96D3014-D99E-4D0C-9736-ED7F605DEAF6}">
      <dsp:nvSpPr>
        <dsp:cNvPr id="0" name=""/>
        <dsp:cNvSpPr/>
      </dsp:nvSpPr>
      <dsp:spPr>
        <a:xfrm rot="16200000">
          <a:off x="1642446" y="913655"/>
          <a:ext cx="1052287"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9CAED-033F-4F7A-B85A-AD97F47ADC66}">
      <dsp:nvSpPr>
        <dsp:cNvPr id="0" name=""/>
        <dsp:cNvSpPr/>
      </dsp:nvSpPr>
      <dsp:spPr>
        <a:xfrm>
          <a:off x="1882454" y="129853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Children and Youth</a:t>
          </a:r>
        </a:p>
      </dsp:txBody>
      <dsp:txXfrm>
        <a:off x="1907279" y="1323357"/>
        <a:ext cx="1363009" cy="797945"/>
      </dsp:txXfrm>
    </dsp:sp>
    <dsp:sp modelId="{380A591F-EE71-44AB-A839-2AD0604645A5}">
      <dsp:nvSpPr>
        <dsp:cNvPr id="0" name=""/>
        <dsp:cNvSpPr/>
      </dsp:nvSpPr>
      <dsp:spPr>
        <a:xfrm>
          <a:off x="2172193" y="383907"/>
          <a:ext cx="1871629"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0F74E-1BE0-426A-BA59-DA01BB2C6B4E}">
      <dsp:nvSpPr>
        <dsp:cNvPr id="0" name=""/>
        <dsp:cNvSpPr/>
      </dsp:nvSpPr>
      <dsp:spPr>
        <a:xfrm>
          <a:off x="1882454" y="239038"/>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Business and Industries</a:t>
          </a:r>
        </a:p>
      </dsp:txBody>
      <dsp:txXfrm>
        <a:off x="1907279" y="263863"/>
        <a:ext cx="1363009" cy="797945"/>
      </dsp:txXfrm>
    </dsp:sp>
    <dsp:sp modelId="{2F97C483-25B5-4BE6-8F70-A721EE01B8CE}">
      <dsp:nvSpPr>
        <dsp:cNvPr id="0" name=""/>
        <dsp:cNvSpPr/>
      </dsp:nvSpPr>
      <dsp:spPr>
        <a:xfrm rot="5400000">
          <a:off x="3521283" y="913655"/>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D0E2-97FC-4DAF-96A3-824D8EE13B12}">
      <dsp:nvSpPr>
        <dsp:cNvPr id="0" name=""/>
        <dsp:cNvSpPr/>
      </dsp:nvSpPr>
      <dsp:spPr>
        <a:xfrm>
          <a:off x="3761291" y="239038"/>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 Foundations and Philanthropies</a:t>
          </a:r>
        </a:p>
      </dsp:txBody>
      <dsp:txXfrm>
        <a:off x="3786116" y="263863"/>
        <a:ext cx="1363009" cy="797945"/>
      </dsp:txXfrm>
    </dsp:sp>
    <dsp:sp modelId="{39229CE3-EDD7-4DBE-9DE8-E96505D0BE28}">
      <dsp:nvSpPr>
        <dsp:cNvPr id="0" name=""/>
        <dsp:cNvSpPr/>
      </dsp:nvSpPr>
      <dsp:spPr>
        <a:xfrm rot="5400000">
          <a:off x="3521283" y="1973149"/>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9527B0-1850-4CE8-B293-0D872F264A6A}">
      <dsp:nvSpPr>
        <dsp:cNvPr id="0" name=""/>
        <dsp:cNvSpPr/>
      </dsp:nvSpPr>
      <dsp:spPr>
        <a:xfrm>
          <a:off x="3761291"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Professionals</a:t>
          </a:r>
        </a:p>
      </dsp:txBody>
      <dsp:txXfrm>
        <a:off x="3786116" y="1323357"/>
        <a:ext cx="1363009" cy="797945"/>
      </dsp:txXfrm>
    </dsp:sp>
    <dsp:sp modelId="{82C150D5-E1E3-406F-9F45-BDF5B3B489BA}">
      <dsp:nvSpPr>
        <dsp:cNvPr id="0" name=""/>
        <dsp:cNvSpPr/>
      </dsp:nvSpPr>
      <dsp:spPr>
        <a:xfrm rot="5400000">
          <a:off x="3521283" y="3032644"/>
          <a:ext cx="1052287" cy="12713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5E22A-0973-42E2-A135-B099BE6545A7}">
      <dsp:nvSpPr>
        <dsp:cNvPr id="0" name=""/>
        <dsp:cNvSpPr/>
      </dsp:nvSpPr>
      <dsp:spPr>
        <a:xfrm>
          <a:off x="3761291" y="2358027"/>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Trade Unions and Workers</a:t>
          </a:r>
        </a:p>
      </dsp:txBody>
      <dsp:txXfrm>
        <a:off x="3786116" y="2382852"/>
        <a:ext cx="1363009" cy="797945"/>
      </dsp:txXfrm>
    </dsp:sp>
    <dsp:sp modelId="{DF2309D3-9D81-44BD-888B-56B2D389B458}">
      <dsp:nvSpPr>
        <dsp:cNvPr id="0" name=""/>
        <dsp:cNvSpPr/>
      </dsp:nvSpPr>
      <dsp:spPr>
        <a:xfrm>
          <a:off x="4051030" y="3562391"/>
          <a:ext cx="1871629" cy="12713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6E031-06EA-4726-8EEC-F8EACA24B2BF}">
      <dsp:nvSpPr>
        <dsp:cNvPr id="0" name=""/>
        <dsp:cNvSpPr/>
      </dsp:nvSpPr>
      <dsp:spPr>
        <a:xfrm>
          <a:off x="3761291" y="3417522"/>
          <a:ext cx="1412659" cy="8475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Farmers</a:t>
          </a:r>
        </a:p>
      </dsp:txBody>
      <dsp:txXfrm>
        <a:off x="3786116" y="3442347"/>
        <a:ext cx="1363009" cy="797945"/>
      </dsp:txXfrm>
    </dsp:sp>
    <dsp:sp modelId="{C42639F7-7F43-41B9-B6E4-FD8A2A8E3565}">
      <dsp:nvSpPr>
        <dsp:cNvPr id="0" name=""/>
        <dsp:cNvSpPr/>
      </dsp:nvSpPr>
      <dsp:spPr>
        <a:xfrm rot="16200000">
          <a:off x="5400120" y="3032644"/>
          <a:ext cx="1052287" cy="12713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CD146-BF87-41FD-8CDA-BF07F8BE5857}">
      <dsp:nvSpPr>
        <dsp:cNvPr id="0" name=""/>
        <dsp:cNvSpPr/>
      </dsp:nvSpPr>
      <dsp:spPr>
        <a:xfrm>
          <a:off x="5640128" y="3417522"/>
          <a:ext cx="1412659" cy="84759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Indigenous people</a:t>
          </a:r>
        </a:p>
      </dsp:txBody>
      <dsp:txXfrm>
        <a:off x="5664953" y="3442347"/>
        <a:ext cx="1363009" cy="797945"/>
      </dsp:txXfrm>
    </dsp:sp>
    <dsp:sp modelId="{6FF65C3B-F9A6-4042-8A0A-8552E29004C7}">
      <dsp:nvSpPr>
        <dsp:cNvPr id="0" name=""/>
        <dsp:cNvSpPr/>
      </dsp:nvSpPr>
      <dsp:spPr>
        <a:xfrm rot="16200000">
          <a:off x="5400120" y="1973149"/>
          <a:ext cx="1052287" cy="1271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67476-1FF4-4CBF-9F94-445FF5FD6E3A}">
      <dsp:nvSpPr>
        <dsp:cNvPr id="0" name=""/>
        <dsp:cNvSpPr/>
      </dsp:nvSpPr>
      <dsp:spPr>
        <a:xfrm>
          <a:off x="5640128" y="2358027"/>
          <a:ext cx="1412659" cy="84759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Older Persons</a:t>
          </a:r>
        </a:p>
      </dsp:txBody>
      <dsp:txXfrm>
        <a:off x="5664953" y="2382852"/>
        <a:ext cx="1363009" cy="797945"/>
      </dsp:txXfrm>
    </dsp:sp>
    <dsp:sp modelId="{708EF470-B45F-43F2-80FD-F0A733E21964}">
      <dsp:nvSpPr>
        <dsp:cNvPr id="0" name=""/>
        <dsp:cNvSpPr/>
      </dsp:nvSpPr>
      <dsp:spPr>
        <a:xfrm rot="16200000">
          <a:off x="5400120" y="913655"/>
          <a:ext cx="1052287" cy="12713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82A719-B1E9-4A99-9139-FCCDAE85D797}">
      <dsp:nvSpPr>
        <dsp:cNvPr id="0" name=""/>
        <dsp:cNvSpPr/>
      </dsp:nvSpPr>
      <dsp:spPr>
        <a:xfrm>
          <a:off x="5640128" y="1298532"/>
          <a:ext cx="1412659" cy="847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Persons with Disabilities (*)</a:t>
          </a:r>
        </a:p>
      </dsp:txBody>
      <dsp:txXfrm>
        <a:off x="5664953" y="1323357"/>
        <a:ext cx="1363009" cy="797945"/>
      </dsp:txXfrm>
    </dsp:sp>
    <dsp:sp modelId="{4BB12007-61E5-4242-AB2B-C5BA40247F20}">
      <dsp:nvSpPr>
        <dsp:cNvPr id="0" name=""/>
        <dsp:cNvSpPr/>
      </dsp:nvSpPr>
      <dsp:spPr>
        <a:xfrm>
          <a:off x="5640128" y="239038"/>
          <a:ext cx="1412659" cy="8475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Rounded MT Bold" panose="020F0704030504030204" pitchFamily="34" charset="0"/>
            </a:rPr>
            <a:t>Medias</a:t>
          </a:r>
        </a:p>
      </dsp:txBody>
      <dsp:txXfrm>
        <a:off x="5664953" y="263863"/>
        <a:ext cx="1363009" cy="797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3BD1-6CD4-4A41-83F3-1FD2C65DB7E9}">
      <dsp:nvSpPr>
        <dsp:cNvPr id="0" name=""/>
        <dsp:cNvSpPr/>
      </dsp:nvSpPr>
      <dsp:spPr>
        <a:xfrm>
          <a:off x="3263460" y="1999424"/>
          <a:ext cx="1908305" cy="19083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The City We Need Debate</a:t>
          </a:r>
        </a:p>
      </dsp:txBody>
      <dsp:txXfrm>
        <a:off x="3542925" y="2278889"/>
        <a:ext cx="1349375" cy="1349375"/>
      </dsp:txXfrm>
    </dsp:sp>
    <dsp:sp modelId="{769FD0D3-99C6-D940-A113-55CC25135990}">
      <dsp:nvSpPr>
        <dsp:cNvPr id="0" name=""/>
        <dsp:cNvSpPr/>
      </dsp:nvSpPr>
      <dsp:spPr>
        <a:xfrm rot="11700000">
          <a:off x="1818657" y="2229305"/>
          <a:ext cx="1421614" cy="54386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20B7D1D-CEBB-864B-BA5D-3227369B85C2}">
      <dsp:nvSpPr>
        <dsp:cNvPr id="0" name=""/>
        <dsp:cNvSpPr/>
      </dsp:nvSpPr>
      <dsp:spPr>
        <a:xfrm>
          <a:off x="936432" y="1592112"/>
          <a:ext cx="1812889" cy="14503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Urban Thinkers sessions</a:t>
          </a:r>
        </a:p>
      </dsp:txBody>
      <dsp:txXfrm>
        <a:off x="978910" y="1634590"/>
        <a:ext cx="1727933" cy="1365355"/>
      </dsp:txXfrm>
    </dsp:sp>
    <dsp:sp modelId="{30F98728-3F85-1D4A-934E-10723A882962}">
      <dsp:nvSpPr>
        <dsp:cNvPr id="0" name=""/>
        <dsp:cNvSpPr/>
      </dsp:nvSpPr>
      <dsp:spPr>
        <a:xfrm rot="14700000">
          <a:off x="2768195" y="1097690"/>
          <a:ext cx="1421614" cy="54386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248DEDF-A28D-EC48-9EBB-B161BC5894A5}">
      <dsp:nvSpPr>
        <dsp:cNvPr id="0" name=""/>
        <dsp:cNvSpPr/>
      </dsp:nvSpPr>
      <dsp:spPr>
        <a:xfrm>
          <a:off x="2272158" y="257"/>
          <a:ext cx="1812889" cy="145031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Constituent Group sessions</a:t>
          </a:r>
        </a:p>
      </dsp:txBody>
      <dsp:txXfrm>
        <a:off x="2314636" y="42735"/>
        <a:ext cx="1727933" cy="1365355"/>
      </dsp:txXfrm>
    </dsp:sp>
    <dsp:sp modelId="{8FD26CF0-76F7-B64B-9140-357E9437B58A}">
      <dsp:nvSpPr>
        <dsp:cNvPr id="0" name=""/>
        <dsp:cNvSpPr/>
      </dsp:nvSpPr>
      <dsp:spPr>
        <a:xfrm rot="17700000">
          <a:off x="4245415" y="1097690"/>
          <a:ext cx="1421614" cy="54386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B55C754-A054-094C-956B-2746B9D84E09}">
      <dsp:nvSpPr>
        <dsp:cNvPr id="0" name=""/>
        <dsp:cNvSpPr/>
      </dsp:nvSpPr>
      <dsp:spPr>
        <a:xfrm>
          <a:off x="4350178" y="257"/>
          <a:ext cx="1812889" cy="145031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Urban Labs</a:t>
          </a:r>
        </a:p>
      </dsp:txBody>
      <dsp:txXfrm>
        <a:off x="4392656" y="42735"/>
        <a:ext cx="1727933" cy="1365355"/>
      </dsp:txXfrm>
    </dsp:sp>
    <dsp:sp modelId="{9D891CCC-FE3F-F145-A21B-7C080E5B16C9}">
      <dsp:nvSpPr>
        <dsp:cNvPr id="0" name=""/>
        <dsp:cNvSpPr/>
      </dsp:nvSpPr>
      <dsp:spPr>
        <a:xfrm rot="20700000">
          <a:off x="5194953" y="2229305"/>
          <a:ext cx="1421614" cy="54386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7887D95-319C-AB47-8CB2-BD37ECBCE2A1}">
      <dsp:nvSpPr>
        <dsp:cNvPr id="0" name=""/>
        <dsp:cNvSpPr/>
      </dsp:nvSpPr>
      <dsp:spPr>
        <a:xfrm>
          <a:off x="5685903" y="1592112"/>
          <a:ext cx="1812889" cy="145031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Drafting sessions</a:t>
          </a:r>
        </a:p>
      </dsp:txBody>
      <dsp:txXfrm>
        <a:off x="5728381" y="1634590"/>
        <a:ext cx="1727933" cy="1365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6BC3-081A-FB43-9898-16C6BEA111BE}">
      <dsp:nvSpPr>
        <dsp:cNvPr id="0" name=""/>
        <dsp:cNvSpPr/>
      </dsp:nvSpPr>
      <dsp:spPr>
        <a:xfrm>
          <a:off x="21717" y="261"/>
          <a:ext cx="2158126" cy="1294876"/>
        </a:xfrm>
        <a:prstGeom prst="rect">
          <a:avLst/>
        </a:prstGeom>
        <a:solidFill>
          <a:srgbClr val="E46C0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Urban Journalism Academy</a:t>
          </a:r>
        </a:p>
      </dsp:txBody>
      <dsp:txXfrm>
        <a:off x="21717" y="261"/>
        <a:ext cx="2158126" cy="1294876"/>
      </dsp:txXfrm>
    </dsp:sp>
    <dsp:sp modelId="{B4DD6073-36C2-A64D-A590-6030AB97714C}">
      <dsp:nvSpPr>
        <dsp:cNvPr id="0" name=""/>
        <dsp:cNvSpPr/>
      </dsp:nvSpPr>
      <dsp:spPr>
        <a:xfrm>
          <a:off x="2395656" y="261"/>
          <a:ext cx="2158126" cy="1294876"/>
        </a:xfrm>
        <a:prstGeom prst="rect">
          <a:avLst/>
        </a:prstGeom>
        <a:solidFill>
          <a:srgbClr val="E46C0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Digital Media Academy</a:t>
          </a:r>
        </a:p>
      </dsp:txBody>
      <dsp:txXfrm>
        <a:off x="2395656" y="261"/>
        <a:ext cx="2158126" cy="1294876"/>
      </dsp:txXfrm>
    </dsp:sp>
    <dsp:sp modelId="{663C5351-1537-4741-BDA9-10EA1C2E8307}">
      <dsp:nvSpPr>
        <dsp:cNvPr id="0" name=""/>
        <dsp:cNvSpPr/>
      </dsp:nvSpPr>
      <dsp:spPr>
        <a:xfrm>
          <a:off x="4769596" y="261"/>
          <a:ext cx="2158126" cy="1294876"/>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Urban Cinema</a:t>
          </a:r>
        </a:p>
      </dsp:txBody>
      <dsp:txXfrm>
        <a:off x="4769596" y="261"/>
        <a:ext cx="2158126" cy="1294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8AB828-132F-4DDF-A1A9-15B70175AE04}" type="datetimeFigureOut">
              <a:rPr lang="en-US" smtClean="0"/>
              <a:t>10/1/21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9094DB9-CF56-4117-AFFD-BFBF2114E2D6}" type="slidenum">
              <a:rPr lang="en-US" smtClean="0"/>
              <a:t>‹#›</a:t>
            </a:fld>
            <a:endParaRPr lang="en-US"/>
          </a:p>
        </p:txBody>
      </p:sp>
    </p:spTree>
    <p:extLst>
      <p:ext uri="{BB962C8B-B14F-4D97-AF65-F5344CB8AC3E}">
        <p14:creationId xmlns:p14="http://schemas.microsoft.com/office/powerpoint/2010/main" val="1751613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22</a:t>
            </a:fld>
            <a:endParaRPr lang="en-US" altLang="en-US"/>
          </a:p>
        </p:txBody>
      </p:sp>
    </p:spTree>
    <p:extLst>
      <p:ext uri="{BB962C8B-B14F-4D97-AF65-F5344CB8AC3E}">
        <p14:creationId xmlns:p14="http://schemas.microsoft.com/office/powerpoint/2010/main" val="334285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40D28C6-4F54-4F36-8585-D34F25E5014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AD9308A0-EE71-49E4-A1FA-11688AE1ACDB}"/>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latin typeface="Arial" panose="020B0604020202020204" pitchFamily="34" charset="0"/>
              </a:rPr>
              <a:t>You are part of the 16 partner groups of the WUC. </a:t>
            </a:r>
          </a:p>
          <a:p>
            <a:r>
              <a:rPr lang="en-US" altLang="en-US" b="1">
                <a:latin typeface="Arial" panose="020B0604020202020204" pitchFamily="34" charset="0"/>
              </a:rPr>
              <a:t>Your contributions are all equally important. </a:t>
            </a:r>
          </a:p>
          <a:p>
            <a:r>
              <a:rPr lang="en-US" altLang="en-US" b="1">
                <a:latin typeface="Arial" panose="020B0604020202020204" pitchFamily="34" charset="0"/>
              </a:rPr>
              <a:t>Thank you for your mobilization and  in advance for your participation in this campus. </a:t>
            </a:r>
          </a:p>
          <a:p>
            <a:r>
              <a:rPr lang="en-US" altLang="en-US" b="1">
                <a:latin typeface="Arial" panose="020B0604020202020204" pitchFamily="34" charset="0"/>
              </a:rPr>
              <a:t>At UN-Habitat, we value your engagement, your ideas and commitment to the New Urban Agenda.</a:t>
            </a:r>
          </a:p>
        </p:txBody>
      </p:sp>
      <p:sp>
        <p:nvSpPr>
          <p:cNvPr id="55300" name="Slide Number Placeholder 3">
            <a:extLst>
              <a:ext uri="{FF2B5EF4-FFF2-40B4-BE49-F238E27FC236}">
                <a16:creationId xmlns:a16="http://schemas.microsoft.com/office/drawing/2014/main" id="{4338219D-B37E-4C9C-8BA9-741DBB685F57}"/>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A8D4D0-AD8D-43F2-ABF6-3D1678933166}" type="slidenum">
              <a:rPr lang="en-US" altLang="en-US"/>
              <a:pPr/>
              <a:t>25</a:t>
            </a:fld>
            <a:endParaRPr lang="en-US" altLang="en-US"/>
          </a:p>
        </p:txBody>
      </p:sp>
    </p:spTree>
    <p:extLst>
      <p:ext uri="{BB962C8B-B14F-4D97-AF65-F5344CB8AC3E}">
        <p14:creationId xmlns:p14="http://schemas.microsoft.com/office/powerpoint/2010/main" val="263363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AF05-8E0D-9E49-B8B2-781191BA80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1581E2-8CE6-3340-98D1-160BE9D21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65E33A-B796-4042-869C-D1FC80C14EC6}"/>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143B40D4-671B-0F45-959E-7CDC42019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D1A5F-7060-6B47-92A1-CF1D75B89960}"/>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9815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0338-5C47-1148-87A3-4613E03FC1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B3362B-4899-C04D-A330-C26943C713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FA8D12-B8F8-E541-AE9A-41C2BAE2EB2E}"/>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872FC35E-BD21-934B-93F4-F88360003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DDD17-FD99-B641-8FD6-448816C3DA1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421032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6DAFB-D046-824E-AF29-456518BE6C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257404-EE8E-CE4D-9E5B-B26B23B21F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5526BE-E332-ED40-B96E-AF69E02D3DD8}"/>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CFC0CDC6-072D-524D-B1F4-4A9CF1F0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1A687-F267-CF47-8DE7-E5049FE302EF}"/>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9220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12B6-E3BB-094C-B5FE-3E0465B3DF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F95C74-24D2-3744-9C19-C6C2C85C06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CC1876-55A4-5445-8596-3C1AA6D96913}"/>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BE4ED126-D782-7242-8F8D-DCC871467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6CD43-0FD1-3E4B-9EC4-DA5D9ACBEF7D}"/>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74047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61C5-1CD5-AC45-8C90-65D4E79A2F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2801F0-9017-294D-B124-F77DD4F7C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91C1D6-A3C6-6D4B-884D-091094AF3BC7}"/>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7484D1DD-2173-0843-BC2E-6CABE2D59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391D3-0EC2-4842-B0A1-8E51C0FB989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86263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9E5A-7B26-B046-ADF7-CD8287E903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1942F8-E90C-7A4D-93DC-339D8F9B8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1D227D-6849-574C-8661-069D95E04E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3624F3-BEC3-2D42-B12A-00F550C608AF}"/>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6" name="Footer Placeholder 5">
            <a:extLst>
              <a:ext uri="{FF2B5EF4-FFF2-40B4-BE49-F238E27FC236}">
                <a16:creationId xmlns:a16="http://schemas.microsoft.com/office/drawing/2014/main" id="{03D5B0CB-06F7-F645-8484-E90FC6D6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1FEF-9906-9147-95FD-F34D35844F65}"/>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3649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A5CA-96E2-8E41-A9CE-D27E83BB848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F4C5FB-AA98-A141-AFEA-A4DE4924F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5D665B-FA02-3741-B8CD-77F5358C2E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C7AD8A-9556-1044-8EDF-FD789CC44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39D01A-1162-1242-A516-973C3F65B9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71E912-0384-DE43-8330-B8266F97FD5C}"/>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8" name="Footer Placeholder 7">
            <a:extLst>
              <a:ext uri="{FF2B5EF4-FFF2-40B4-BE49-F238E27FC236}">
                <a16:creationId xmlns:a16="http://schemas.microsoft.com/office/drawing/2014/main" id="{65065FC1-385A-6840-A999-1C290B004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B70E0C-687E-9D41-8619-CD74E34C28C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4046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AE44-06C0-0142-BB87-8F74E37D01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947E34-B551-7B40-8A1D-CB129F1ACA1F}"/>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4" name="Footer Placeholder 3">
            <a:extLst>
              <a:ext uri="{FF2B5EF4-FFF2-40B4-BE49-F238E27FC236}">
                <a16:creationId xmlns:a16="http://schemas.microsoft.com/office/drawing/2014/main" id="{FB964761-9BCC-2D47-83AA-3C6C38639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72C4C-AF58-C642-B545-C4DB35F68C4E}"/>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118944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F88D9-EE4E-8C4C-A542-6305B500845E}"/>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3" name="Footer Placeholder 2">
            <a:extLst>
              <a:ext uri="{FF2B5EF4-FFF2-40B4-BE49-F238E27FC236}">
                <a16:creationId xmlns:a16="http://schemas.microsoft.com/office/drawing/2014/main" id="{620D91C3-709A-0849-A760-439518C88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6BDD7-1699-E64A-B0B4-8E3254908C27}"/>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79191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4922-6AB6-3B47-9FBF-7EE0803D5C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023DF4-CB67-FE4C-A668-252D6DEB71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4D010E-1215-6949-85AD-7E82E1F7E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CF937E-AFE3-0747-8F2D-49EA5B42727F}"/>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6" name="Footer Placeholder 5">
            <a:extLst>
              <a:ext uri="{FF2B5EF4-FFF2-40B4-BE49-F238E27FC236}">
                <a16:creationId xmlns:a16="http://schemas.microsoft.com/office/drawing/2014/main" id="{D2B21C78-B1C2-CB46-8AF8-10128A5D3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0C98F-D077-8C46-9040-10880714DAA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53362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681-51E9-8249-A701-47379BCD56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7F86F1-1BFC-214B-A8F8-03448402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AFCBD-12F9-5548-B51E-990EC9E2D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36F6CA-4414-464D-9EFF-46D5C9C79A2D}"/>
              </a:ext>
            </a:extLst>
          </p:cNvPr>
          <p:cNvSpPr>
            <a:spLocks noGrp="1"/>
          </p:cNvSpPr>
          <p:nvPr>
            <p:ph type="dt" sz="half" idx="10"/>
          </p:nvPr>
        </p:nvSpPr>
        <p:spPr/>
        <p:txBody>
          <a:bodyPr/>
          <a:lstStyle/>
          <a:p>
            <a:fld id="{ADBF3FC3-766D-844F-A816-2BE0FFA3DC78}" type="datetimeFigureOut">
              <a:rPr lang="en-US" smtClean="0"/>
              <a:t>10/1/21</a:t>
            </a:fld>
            <a:endParaRPr lang="en-US"/>
          </a:p>
        </p:txBody>
      </p:sp>
      <p:sp>
        <p:nvSpPr>
          <p:cNvPr id="6" name="Footer Placeholder 5">
            <a:extLst>
              <a:ext uri="{FF2B5EF4-FFF2-40B4-BE49-F238E27FC236}">
                <a16:creationId xmlns:a16="http://schemas.microsoft.com/office/drawing/2014/main" id="{01350494-C746-8E4D-BF81-FD595147B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7549D-00CB-ED45-AFD9-FCA2F7410274}"/>
              </a:ext>
            </a:extLst>
          </p:cNvPr>
          <p:cNvSpPr>
            <a:spLocks noGrp="1"/>
          </p:cNvSpPr>
          <p:nvPr>
            <p:ph type="sldNum" sz="quarter" idx="12"/>
          </p:nvPr>
        </p:nvSpPr>
        <p:spPr/>
        <p:txBody>
          <a:bodyPr/>
          <a:lstStyle/>
          <a:p>
            <a:fld id="{2B46A611-BBED-CA47-A4B1-4928C1344545}" type="slidenum">
              <a:rPr lang="en-US" smtClean="0"/>
              <a:t>‹#›</a:t>
            </a:fld>
            <a:endParaRPr lang="en-US"/>
          </a:p>
        </p:txBody>
      </p:sp>
    </p:spTree>
    <p:extLst>
      <p:ext uri="{BB962C8B-B14F-4D97-AF65-F5344CB8AC3E}">
        <p14:creationId xmlns:p14="http://schemas.microsoft.com/office/powerpoint/2010/main" val="29103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1E222-D65E-8347-9BFC-A44F84C3C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3F81B-005B-7444-A8CF-30FE58E9F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21C58-0415-7342-978E-3D2BE6E8A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F3FC3-766D-844F-A816-2BE0FFA3DC78}" type="datetimeFigureOut">
              <a:rPr lang="en-US" smtClean="0"/>
              <a:t>10/1/21</a:t>
            </a:fld>
            <a:endParaRPr lang="en-US"/>
          </a:p>
        </p:txBody>
      </p:sp>
      <p:sp>
        <p:nvSpPr>
          <p:cNvPr id="5" name="Footer Placeholder 4">
            <a:extLst>
              <a:ext uri="{FF2B5EF4-FFF2-40B4-BE49-F238E27FC236}">
                <a16:creationId xmlns:a16="http://schemas.microsoft.com/office/drawing/2014/main" id="{A87F27B3-EBEC-F341-98A7-85D2BFDF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069D9-5CC2-4C4F-8D8D-5D800C4D6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6A611-BBED-CA47-A4B1-4928C1344545}" type="slidenum">
              <a:rPr lang="en-US" smtClean="0"/>
              <a:t>‹#›</a:t>
            </a:fld>
            <a:endParaRPr lang="en-US"/>
          </a:p>
        </p:txBody>
      </p:sp>
    </p:spTree>
    <p:extLst>
      <p:ext uri="{BB962C8B-B14F-4D97-AF65-F5344CB8AC3E}">
        <p14:creationId xmlns:p14="http://schemas.microsoft.com/office/powerpoint/2010/main" val="212988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image" Target="../media/image26.png"/><Relationship Id="rId7" Type="http://schemas.microsoft.com/office/2007/relationships/hdphoto" Target="../media/hdphoto1.wdp"/><Relationship Id="rId12" Type="http://schemas.microsoft.com/office/2007/relationships/diagramDrawing" Target="../diagrams/drawing2.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diagramColors" Target="../diagrams/colors2.xml"/><Relationship Id="rId5" Type="http://schemas.openxmlformats.org/officeDocument/2006/relationships/image" Target="../media/image5.png"/><Relationship Id="rId10" Type="http://schemas.openxmlformats.org/officeDocument/2006/relationships/diagramQuickStyle" Target="../diagrams/quickStyle2.xml"/><Relationship Id="rId4" Type="http://schemas.openxmlformats.org/officeDocument/2006/relationships/image" Target="../media/image3.jpg"/><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1.sv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6.png"/><Relationship Id="rId5" Type="http://schemas.openxmlformats.org/officeDocument/2006/relationships/diagramQuickStyle" Target="../diagrams/quickStyle5.xml"/><Relationship Id="rId10" Type="http://schemas.openxmlformats.org/officeDocument/2006/relationships/image" Target="../media/image35.svg"/><Relationship Id="rId4" Type="http://schemas.openxmlformats.org/officeDocument/2006/relationships/diagramLayout" Target="../diagrams/layout5.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36.png"/><Relationship Id="rId5" Type="http://schemas.openxmlformats.org/officeDocument/2006/relationships/diagramQuickStyle" Target="../diagrams/quickStyle7.xml"/><Relationship Id="rId10" Type="http://schemas.openxmlformats.org/officeDocument/2006/relationships/image" Target="../media/image35.svg"/><Relationship Id="rId4" Type="http://schemas.openxmlformats.org/officeDocument/2006/relationships/diagramLayout" Target="../diagrams/layout7.xm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11.xml"/><Relationship Id="rId7" Type="http://schemas.openxmlformats.org/officeDocument/2006/relationships/image" Target="../media/image2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unhabitat.org/covid-1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diagramQuickStyle" Target="../diagrams/quickStyle1.xml"/><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image" Target="../media/image12.jp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6.jpg"/><Relationship Id="rId5" Type="http://schemas.openxmlformats.org/officeDocument/2006/relationships/diagramData" Target="../diagrams/data1.xml"/><Relationship Id="rId15" Type="http://schemas.openxmlformats.org/officeDocument/2006/relationships/image" Target="../media/image20.jp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14.png"/><Relationship Id="rId9" Type="http://schemas.microsoft.com/office/2007/relationships/diagramDrawing" Target="../diagrams/drawing1.xml"/><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7A05EC-3B61-3844-9926-FB24B52FC0CB}"/>
              </a:ext>
            </a:extLst>
          </p:cNvPr>
          <p:cNvPicPr>
            <a:picLocks noChangeAspect="1"/>
          </p:cNvPicPr>
          <p:nvPr/>
        </p:nvPicPr>
        <p:blipFill rotWithShape="1">
          <a:blip r:embed="rId2"/>
          <a:srcRect l="2654" t="9091" r="10880" b="-1"/>
          <a:stretch/>
        </p:blipFill>
        <p:spPr>
          <a:xfrm>
            <a:off x="20" y="0"/>
            <a:ext cx="12191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7FD29-8587-794B-9771-58657EA8600D}"/>
              </a:ext>
            </a:extLst>
          </p:cNvPr>
          <p:cNvSpPr>
            <a:spLocks noGrp="1"/>
          </p:cNvSpPr>
          <p:nvPr>
            <p:ph type="ctrTitle"/>
          </p:nvPr>
        </p:nvSpPr>
        <p:spPr>
          <a:xfrm>
            <a:off x="404553" y="3873239"/>
            <a:ext cx="9381344" cy="2387600"/>
          </a:xfrm>
        </p:spPr>
        <p:txBody>
          <a:bodyPr>
            <a:normAutofit fontScale="90000"/>
          </a:bodyPr>
          <a:lstStyle/>
          <a:p>
            <a:pPr algn="l"/>
            <a:r>
              <a:rPr lang="en-US" sz="6600" dirty="0"/>
              <a:t>World Urban Campaign Assembly 1</a:t>
            </a:r>
            <a:br>
              <a:rPr lang="en-US" sz="4800" dirty="0"/>
            </a:br>
            <a:r>
              <a:rPr lang="en-US" sz="4800" dirty="0"/>
              <a:t>18 June 2020 - 2:00-3:30 PM (CET)</a:t>
            </a:r>
            <a:endParaRPr lang="en-US" sz="6600" dirty="0"/>
          </a:p>
        </p:txBody>
      </p:sp>
    </p:spTree>
    <p:extLst>
      <p:ext uri="{BB962C8B-B14F-4D97-AF65-F5344CB8AC3E}">
        <p14:creationId xmlns:p14="http://schemas.microsoft.com/office/powerpoint/2010/main" val="26759388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979585" y="2582175"/>
            <a:ext cx="8232829" cy="4351338"/>
          </a:xfrm>
        </p:spPr>
        <p:txBody>
          <a:bodyPr>
            <a:normAutofit/>
          </a:bodyPr>
          <a:lstStyle/>
          <a:p>
            <a:r>
              <a:rPr lang="en-US" sz="3200" b="1" i="1" dirty="0"/>
              <a:t>Our Coalition</a:t>
            </a:r>
            <a:endParaRPr lang="en-KE" sz="3200" i="1" dirty="0"/>
          </a:p>
          <a:p>
            <a:r>
              <a:rPr lang="en-US" sz="3200" b="1" i="1" dirty="0"/>
              <a:t>Our Mission </a:t>
            </a:r>
            <a:endParaRPr lang="en-KE" sz="3200" i="1" dirty="0"/>
          </a:p>
          <a:p>
            <a:r>
              <a:rPr lang="en-US" sz="3200" b="1" i="1" dirty="0"/>
              <a:t>Our Goals</a:t>
            </a:r>
            <a:endParaRPr lang="en-KE" sz="3200" i="1" dirty="0"/>
          </a:p>
          <a:p>
            <a:r>
              <a:rPr lang="en-US" sz="3200" b="1" i="1" dirty="0"/>
              <a:t>What do we promote?</a:t>
            </a:r>
            <a:endParaRPr lang="en-KE" sz="3200" i="1" dirty="0"/>
          </a:p>
          <a:p>
            <a:r>
              <a:rPr lang="en-US" sz="3200" b="1" i="1" dirty="0"/>
              <a:t>How do we promote?</a:t>
            </a:r>
            <a:endParaRPr lang="en-KE" sz="3200" i="1" dirty="0"/>
          </a:p>
          <a:p>
            <a:r>
              <a:rPr lang="en-US" sz="3200" b="1" i="1" dirty="0"/>
              <a:t>Our Actions</a:t>
            </a:r>
            <a:endParaRPr lang="en-KE" sz="3200" i="1" dirty="0"/>
          </a:p>
          <a:p>
            <a:pPr marL="0" indent="0">
              <a:buNone/>
            </a:pP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9" name="TextBox 18">
            <a:extLst>
              <a:ext uri="{FF2B5EF4-FFF2-40B4-BE49-F238E27FC236}">
                <a16:creationId xmlns:a16="http://schemas.microsoft.com/office/drawing/2014/main" id="{1BC73767-D493-B643-B84E-B1CF0F070412}"/>
              </a:ext>
            </a:extLst>
          </p:cNvPr>
          <p:cNvSpPr txBox="1"/>
          <p:nvPr/>
        </p:nvSpPr>
        <p:spPr>
          <a:xfrm>
            <a:off x="861631" y="1074590"/>
            <a:ext cx="8416431" cy="523220"/>
          </a:xfrm>
          <a:prstGeom prst="rect">
            <a:avLst/>
          </a:prstGeom>
          <a:noFill/>
        </p:spPr>
        <p:txBody>
          <a:bodyPr wrap="square" rtlCol="0">
            <a:spAutoFit/>
          </a:bodyPr>
          <a:lstStyle/>
          <a:p>
            <a:r>
              <a:rPr lang="en-US" sz="2800" b="1" dirty="0">
                <a:latin typeface="+mj-lt"/>
              </a:rPr>
              <a:t>Ten years to deliver change in cities and communities. </a:t>
            </a:r>
          </a:p>
        </p:txBody>
      </p:sp>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
        <p:nvSpPr>
          <p:cNvPr id="21" name="TextBox 20">
            <a:extLst>
              <a:ext uri="{FF2B5EF4-FFF2-40B4-BE49-F238E27FC236}">
                <a16:creationId xmlns:a16="http://schemas.microsoft.com/office/drawing/2014/main" id="{3D7D3E02-04D5-6841-959D-4EFF70DC51DB}"/>
              </a:ext>
            </a:extLst>
          </p:cNvPr>
          <p:cNvSpPr txBox="1"/>
          <p:nvPr/>
        </p:nvSpPr>
        <p:spPr>
          <a:xfrm>
            <a:off x="861630" y="1677041"/>
            <a:ext cx="8416431" cy="707886"/>
          </a:xfrm>
          <a:prstGeom prst="rect">
            <a:avLst/>
          </a:prstGeom>
          <a:noFill/>
        </p:spPr>
        <p:txBody>
          <a:bodyPr wrap="square" rtlCol="0">
            <a:spAutoFit/>
          </a:bodyPr>
          <a:lstStyle/>
          <a:p>
            <a:r>
              <a:rPr lang="en-US" sz="4000" b="1" spc="600" dirty="0">
                <a:solidFill>
                  <a:srgbClr val="FF0000"/>
                </a:solidFill>
                <a:latin typeface="+mj-lt"/>
              </a:rPr>
              <a:t>VISION2030</a:t>
            </a:r>
          </a:p>
        </p:txBody>
      </p:sp>
    </p:spTree>
    <p:extLst>
      <p:ext uri="{BB962C8B-B14F-4D97-AF65-F5344CB8AC3E}">
        <p14:creationId xmlns:p14="http://schemas.microsoft.com/office/powerpoint/2010/main" val="391755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08707" y="1842704"/>
            <a:ext cx="10574585" cy="4925071"/>
          </a:xfrm>
        </p:spPr>
        <p:txBody>
          <a:bodyPr>
            <a:normAutofit/>
          </a:bodyPr>
          <a:lstStyle/>
          <a:p>
            <a:pPr marL="0" indent="0">
              <a:buNone/>
            </a:pPr>
            <a:r>
              <a:rPr lang="en-US" sz="3600" b="1" dirty="0"/>
              <a:t>Our coalition </a:t>
            </a:r>
          </a:p>
          <a:p>
            <a:pPr marL="0" indent="0">
              <a:buNone/>
            </a:pPr>
            <a:r>
              <a:rPr lang="en-US" dirty="0"/>
              <a:t>We represent a </a:t>
            </a:r>
            <a:r>
              <a:rPr lang="en-US" u="sng" dirty="0"/>
              <a:t>variety of stakeholders </a:t>
            </a:r>
            <a:r>
              <a:rPr lang="en-US" dirty="0"/>
              <a:t>engaged in cities and communities. We thrive to </a:t>
            </a:r>
            <a:r>
              <a:rPr lang="en-US" u="sng" dirty="0"/>
              <a:t>represent all voices </a:t>
            </a:r>
            <a:r>
              <a:rPr lang="en-US" dirty="0"/>
              <a:t>through our </a:t>
            </a:r>
            <a:r>
              <a:rPr lang="en-MY" dirty="0"/>
              <a:t>constituent groups</a:t>
            </a:r>
            <a:r>
              <a:rPr lang="en-US" dirty="0"/>
              <a:t>: </a:t>
            </a:r>
            <a:r>
              <a:rPr lang="en-MY" dirty="0"/>
              <a:t>local and sub-national authorities</a:t>
            </a:r>
            <a:r>
              <a:rPr lang="en-US" dirty="0"/>
              <a:t>; </a:t>
            </a:r>
            <a:r>
              <a:rPr lang="en-MY" dirty="0"/>
              <a:t>research and academia; civil society organizations; grass roots organizations</a:t>
            </a:r>
            <a:r>
              <a:rPr lang="en-US" dirty="0"/>
              <a:t>; </a:t>
            </a:r>
            <a:r>
              <a:rPr lang="en-MY" dirty="0"/>
              <a:t>women; parliamentarians; children and youth; business and industries; foundations and philanthropies; professionals; trade unions and workers; farmers; indigenous people; media; older persons.</a:t>
            </a:r>
            <a:r>
              <a:rPr lang="en-US" dirty="0"/>
              <a:t> This </a:t>
            </a:r>
            <a:r>
              <a:rPr lang="en-US" u="sng" dirty="0"/>
              <a:t>variety</a:t>
            </a:r>
            <a:r>
              <a:rPr lang="en-US" dirty="0"/>
              <a:t> enables </a:t>
            </a:r>
            <a:r>
              <a:rPr lang="en-US" u="sng" dirty="0"/>
              <a:t>dialogue and cooperation </a:t>
            </a:r>
            <a:r>
              <a:rPr lang="en-US" dirty="0"/>
              <a:t>between the partners in the World Urban Campaign and a comprehensive joint outreach on urban issues. </a:t>
            </a: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72483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758664" y="2592612"/>
            <a:ext cx="8968809" cy="4351338"/>
          </a:xfrm>
        </p:spPr>
        <p:txBody>
          <a:bodyPr>
            <a:normAutofit/>
          </a:bodyPr>
          <a:lstStyle/>
          <a:p>
            <a:pPr marL="0" indent="0">
              <a:buNone/>
            </a:pPr>
            <a:r>
              <a:rPr lang="en-US" sz="3600" b="1" dirty="0"/>
              <a:t>Our mission </a:t>
            </a:r>
            <a:r>
              <a:rPr lang="en-US" sz="3200" i="1" dirty="0"/>
              <a:t>is to contribute in developing solutions and take action in cities and communities in implementing the New Urban Agenda to accelerate the achievement of the sustainable development goals (SDGs) by 2030. </a:t>
            </a: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8124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861631" y="1733338"/>
            <a:ext cx="10746789" cy="4920528"/>
          </a:xfrm>
        </p:spPr>
        <p:txBody>
          <a:bodyPr>
            <a:normAutofit lnSpcReduction="10000"/>
          </a:bodyPr>
          <a:lstStyle/>
          <a:p>
            <a:pPr marL="0" lvl="0" indent="0">
              <a:buNone/>
            </a:pPr>
            <a:r>
              <a:rPr lang="en-US" sz="3600" b="1" dirty="0"/>
              <a:t>Our goals </a:t>
            </a:r>
          </a:p>
          <a:p>
            <a:pPr lvl="0"/>
            <a:r>
              <a:rPr lang="en-US" b="1" dirty="0"/>
              <a:t>Advocate and raise-awareness</a:t>
            </a:r>
            <a:r>
              <a:rPr lang="en-US" dirty="0"/>
              <a:t> on the role of cities and communities in achieving the SDGs and delivering positive change.</a:t>
            </a:r>
            <a:endParaRPr lang="en-KE" dirty="0"/>
          </a:p>
          <a:p>
            <a:pPr lvl="0"/>
            <a:r>
              <a:rPr lang="en-US" b="1" dirty="0"/>
              <a:t>Identify solutions to catalyze action between stakeholders in cities and communities.</a:t>
            </a:r>
            <a:endParaRPr lang="en-KE" dirty="0"/>
          </a:p>
          <a:p>
            <a:pPr lvl="0"/>
            <a:r>
              <a:rPr lang="en-US" b="1" dirty="0"/>
              <a:t>Promote actions that have the best potential to scale-up and accelerate the achievement of the SDGs.</a:t>
            </a:r>
            <a:endParaRPr lang="en-KE" dirty="0"/>
          </a:p>
          <a:p>
            <a:pPr lvl="0"/>
            <a:r>
              <a:rPr lang="en-US" b="1" dirty="0"/>
              <a:t>Mobilize</a:t>
            </a:r>
            <a:r>
              <a:rPr lang="en-US" dirty="0"/>
              <a:t> partners to implement the NUA and accelerate the achievement of the SDGs through specific alliances and joint actions</a:t>
            </a:r>
            <a:endParaRPr lang="en-KE" dirty="0"/>
          </a:p>
          <a:p>
            <a:pPr lvl="0"/>
            <a:r>
              <a:rPr lang="en-US" b="1" dirty="0"/>
              <a:t>Measure the results of</a:t>
            </a:r>
            <a:r>
              <a:rPr lang="en-US" dirty="0"/>
              <a:t> joint actions and identify concrete achievements towards the SDGs.</a:t>
            </a:r>
            <a:endParaRPr lang="en-KE" dirty="0"/>
          </a:p>
          <a:p>
            <a:pPr marL="0" indent="0">
              <a:buNone/>
            </a:pPr>
            <a:endParaRPr lang="en-KE" sz="3600" i="1"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17640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178800" y="1706756"/>
            <a:ext cx="10056851" cy="5061019"/>
          </a:xfrm>
        </p:spPr>
        <p:txBody>
          <a:bodyPr>
            <a:normAutofit lnSpcReduction="10000"/>
          </a:bodyPr>
          <a:lstStyle/>
          <a:p>
            <a:pPr marL="0" indent="0">
              <a:buNone/>
            </a:pPr>
            <a:r>
              <a:rPr lang="en-US" sz="3600" b="1" dirty="0"/>
              <a:t>What do we promote?</a:t>
            </a:r>
          </a:p>
          <a:p>
            <a:pPr lvl="0"/>
            <a:r>
              <a:rPr lang="en-US" dirty="0"/>
              <a:t>The World Urban Campaign promotes the implementation of the </a:t>
            </a:r>
            <a:r>
              <a:rPr lang="en-US" u="sng" dirty="0"/>
              <a:t>New Urban Agenda</a:t>
            </a:r>
            <a:r>
              <a:rPr lang="en-US" dirty="0"/>
              <a:t> to achieve the SDGs. It does so through a set of principles and drivers of change as defined in </a:t>
            </a:r>
            <a:r>
              <a:rPr lang="en-US" i="1" dirty="0"/>
              <a:t>The City We Need.</a:t>
            </a:r>
            <a:endParaRPr lang="en-KE" dirty="0"/>
          </a:p>
          <a:p>
            <a:pPr lvl="0"/>
            <a:r>
              <a:rPr lang="en-US" i="1" u="sng" dirty="0"/>
              <a:t>The City We Need </a:t>
            </a:r>
            <a:r>
              <a:rPr lang="en-US" dirty="0"/>
              <a:t>promotes cities that are </a:t>
            </a:r>
            <a:r>
              <a:rPr lang="en-MY" dirty="0"/>
              <a:t>socially inclusive and engaging</a:t>
            </a:r>
            <a:r>
              <a:rPr lang="en-US" dirty="0"/>
              <a:t>; </a:t>
            </a:r>
            <a:r>
              <a:rPr lang="en-MY" dirty="0"/>
              <a:t>affordable, accessible and equitable</a:t>
            </a:r>
            <a:r>
              <a:rPr lang="en-US" dirty="0"/>
              <a:t>; </a:t>
            </a:r>
            <a:r>
              <a:rPr lang="en-MY" dirty="0"/>
              <a:t>economically vibrant and inclusive</a:t>
            </a:r>
            <a:r>
              <a:rPr lang="en-US" dirty="0"/>
              <a:t>; </a:t>
            </a:r>
            <a:r>
              <a:rPr lang="en-MY" dirty="0"/>
              <a:t>collectively managed and democratically governed</a:t>
            </a:r>
            <a:r>
              <a:rPr lang="en-US" dirty="0"/>
              <a:t>. It advocates for cities that f</a:t>
            </a:r>
            <a:r>
              <a:rPr lang="en-MY" dirty="0" err="1"/>
              <a:t>oster</a:t>
            </a:r>
            <a:r>
              <a:rPr lang="en-MY" dirty="0"/>
              <a:t> cohesive territorial development</a:t>
            </a:r>
            <a:r>
              <a:rPr lang="en-US" dirty="0"/>
              <a:t>, is r</a:t>
            </a:r>
            <a:r>
              <a:rPr lang="en-MY" dirty="0" err="1"/>
              <a:t>egenerative</a:t>
            </a:r>
            <a:r>
              <a:rPr lang="en-MY" dirty="0"/>
              <a:t> and resilient</a:t>
            </a:r>
            <a:r>
              <a:rPr lang="en-US" dirty="0"/>
              <a:t>, have </a:t>
            </a:r>
            <a:r>
              <a:rPr lang="en-MY" dirty="0"/>
              <a:t>shared identities and sense of place</a:t>
            </a:r>
            <a:r>
              <a:rPr lang="en-US" dirty="0"/>
              <a:t>. It promotes </a:t>
            </a:r>
            <a:r>
              <a:rPr lang="en-MY" dirty="0"/>
              <a:t>well planned, walkable, and transit-friendly</a:t>
            </a:r>
            <a:r>
              <a:rPr lang="en-US" dirty="0"/>
              <a:t>, </a:t>
            </a:r>
            <a:r>
              <a:rPr lang="en-MY" dirty="0"/>
              <a:t>safe, healthy and </a:t>
            </a:r>
            <a:r>
              <a:rPr lang="en-US" dirty="0"/>
              <a:t>it </a:t>
            </a:r>
            <a:r>
              <a:rPr lang="en-MY" dirty="0"/>
              <a:t>promotes well-being</a:t>
            </a:r>
            <a:r>
              <a:rPr lang="en-US" dirty="0"/>
              <a:t>, and cities that </a:t>
            </a:r>
            <a:r>
              <a:rPr lang="en-MY" dirty="0"/>
              <a:t>learn and innovate</a:t>
            </a:r>
            <a:r>
              <a:rPr lang="en-US" dirty="0"/>
              <a:t>. </a:t>
            </a:r>
            <a:endParaRPr lang="en-KE"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6998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1067574" y="1706756"/>
            <a:ext cx="10056851" cy="5061019"/>
          </a:xfrm>
        </p:spPr>
        <p:txBody>
          <a:bodyPr>
            <a:normAutofit/>
          </a:bodyPr>
          <a:lstStyle/>
          <a:p>
            <a:pPr marL="0" indent="0">
              <a:buNone/>
            </a:pPr>
            <a:r>
              <a:rPr lang="en-US" sz="3600" b="1" dirty="0"/>
              <a:t>How do we promote?</a:t>
            </a:r>
          </a:p>
          <a:p>
            <a:pPr lvl="0"/>
            <a:r>
              <a:rPr lang="en-US" dirty="0"/>
              <a:t>The World Urban Campaign engages the general public through action campaigns on key areas to raise awareness on critical issues and promote positive urban changes.</a:t>
            </a:r>
            <a:endParaRPr lang="en-KE" dirty="0"/>
          </a:p>
          <a:p>
            <a:pPr lvl="0"/>
            <a:r>
              <a:rPr lang="en-US" dirty="0"/>
              <a:t>The World Urban Campaign promotes policy dialogues to discusses urban issues, identify solutions and take action through initiatives developed and implemented locally along agreed platforms such as the Urban Thinkers Campus.</a:t>
            </a:r>
            <a:endParaRPr lang="en-KE" dirty="0"/>
          </a:p>
          <a:p>
            <a:pPr lvl="0"/>
            <a:r>
              <a:rPr lang="en-US" dirty="0"/>
              <a:t>Solutions and actions are documented and lessons learned shared broadly for improving future actions. </a:t>
            </a:r>
            <a:endParaRPr lang="en-KE"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306736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sp>
        <p:nvSpPr>
          <p:cNvPr id="2" name="Content Placeholder 1">
            <a:extLst>
              <a:ext uri="{FF2B5EF4-FFF2-40B4-BE49-F238E27FC236}">
                <a16:creationId xmlns:a16="http://schemas.microsoft.com/office/drawing/2014/main" id="{1EEF202D-5F4D-6A4F-A545-057735E5ACFC}"/>
              </a:ext>
            </a:extLst>
          </p:cNvPr>
          <p:cNvSpPr>
            <a:spLocks noGrp="1"/>
          </p:cNvSpPr>
          <p:nvPr>
            <p:ph sz="half" idx="1"/>
          </p:nvPr>
        </p:nvSpPr>
        <p:spPr>
          <a:xfrm>
            <a:off x="681146" y="1768072"/>
            <a:ext cx="10746789" cy="4920528"/>
          </a:xfrm>
        </p:spPr>
        <p:txBody>
          <a:bodyPr>
            <a:normAutofit fontScale="92500" lnSpcReduction="20000"/>
          </a:bodyPr>
          <a:lstStyle/>
          <a:p>
            <a:pPr marL="0" indent="0">
              <a:buNone/>
            </a:pPr>
            <a:r>
              <a:rPr lang="en-US" sz="3300" b="1" dirty="0"/>
              <a:t>Our actions are driven by the following principles:</a:t>
            </a:r>
            <a:endParaRPr lang="en-KE" sz="3300" b="1" dirty="0"/>
          </a:p>
          <a:p>
            <a:pPr lvl="0"/>
            <a:r>
              <a:rPr lang="en-GB" sz="3000" b="1" dirty="0"/>
              <a:t>Ambition</a:t>
            </a:r>
            <a:r>
              <a:rPr lang="en-GB" sz="3000" dirty="0"/>
              <a:t>: </a:t>
            </a:r>
            <a:r>
              <a:rPr lang="en-GB" sz="2600" dirty="0"/>
              <a:t>With just 10 years to go to meet the targets of the SDGs, we need to have ambitious goals commensurate with the global effort needed to deliver the 2030 promise under the Decade of Action.</a:t>
            </a:r>
            <a:endParaRPr lang="en-KE" sz="2600" dirty="0"/>
          </a:p>
          <a:p>
            <a:pPr lvl="0"/>
            <a:r>
              <a:rPr lang="en-US" sz="3000" b="1" dirty="0"/>
              <a:t>Collaboration</a:t>
            </a:r>
            <a:r>
              <a:rPr lang="en-US" sz="3000" dirty="0"/>
              <a:t>: </a:t>
            </a:r>
            <a:r>
              <a:rPr lang="en-US" sz="2600" dirty="0"/>
              <a:t>we conceive and deliver action in a spirit of collaboration and mutual support among the diverse community of partners, complementing each other rather than competing. We thrive to build synergies in order to </a:t>
            </a:r>
            <a:r>
              <a:rPr lang="en-US" sz="2600" dirty="0" err="1"/>
              <a:t>catalyse</a:t>
            </a:r>
            <a:r>
              <a:rPr lang="en-US" sz="2600" dirty="0"/>
              <a:t> action as needed in implementing the NUA to accelerate the achievement of the SDGs. Urban Thinkers Campuses are the key platforms to do so.</a:t>
            </a:r>
            <a:endParaRPr lang="en-KE" sz="2600" dirty="0"/>
          </a:p>
          <a:p>
            <a:pPr lvl="0"/>
            <a:r>
              <a:rPr lang="en-US" sz="3000" b="1" dirty="0"/>
              <a:t>Result-driven</a:t>
            </a:r>
            <a:r>
              <a:rPr lang="en-US" sz="3000" dirty="0"/>
              <a:t>: </a:t>
            </a:r>
            <a:r>
              <a:rPr lang="en-US" sz="2600" dirty="0"/>
              <a:t>Our actions are driven by results that are measurable. We are accountable, transparent and we monitor our actions on the ground and demonstrate impacts of solutions in cities and communities. Our contributions to the SDGs are tangible.</a:t>
            </a:r>
            <a:endParaRPr lang="en-KE" sz="2600" dirty="0"/>
          </a:p>
          <a:p>
            <a:pPr lvl="0"/>
            <a:r>
              <a:rPr lang="en-US" sz="3000" b="1" dirty="0"/>
              <a:t>Partnership</a:t>
            </a:r>
            <a:r>
              <a:rPr lang="en-MY" sz="3000" i="1" dirty="0"/>
              <a:t>: </a:t>
            </a:r>
            <a:r>
              <a:rPr lang="en-US" sz="2600" dirty="0"/>
              <a:t>We thrive to deliver in partnership with UN-Habitat, in particular around its flagship </a:t>
            </a:r>
            <a:r>
              <a:rPr lang="en-US" sz="2600" dirty="0" err="1"/>
              <a:t>programmes</a:t>
            </a:r>
            <a:r>
              <a:rPr lang="en-US" sz="2600" dirty="0"/>
              <a:t>. </a:t>
            </a:r>
            <a:endParaRPr lang="en-KE" sz="2600" dirty="0"/>
          </a:p>
          <a:p>
            <a:pPr marL="0" indent="0">
              <a:buNone/>
            </a:pPr>
            <a:endParaRPr lang="en-KE" sz="3600" i="1" dirty="0"/>
          </a:p>
        </p:txBody>
      </p:sp>
      <p:pic>
        <p:nvPicPr>
          <p:cNvPr id="9" name="Picture 8">
            <a:extLst>
              <a:ext uri="{FF2B5EF4-FFF2-40B4-BE49-F238E27FC236}">
                <a16:creationId xmlns:a16="http://schemas.microsoft.com/office/drawing/2014/main" id="{CAB05737-2D17-554D-828F-56186A5192F5}"/>
              </a:ext>
            </a:extLst>
          </p:cNvPr>
          <p:cNvPicPr>
            <a:picLocks noChangeAspect="1"/>
          </p:cNvPicPr>
          <p:nvPr/>
        </p:nvPicPr>
        <p:blipFill>
          <a:blip r:embed="rId2"/>
          <a:stretch>
            <a:fillRect/>
          </a:stretch>
        </p:blipFill>
        <p:spPr>
          <a:xfrm>
            <a:off x="326291" y="423632"/>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grpSp>
        <p:nvGrpSpPr>
          <p:cNvPr id="3" name="Group 2">
            <a:extLst>
              <a:ext uri="{FF2B5EF4-FFF2-40B4-BE49-F238E27FC236}">
                <a16:creationId xmlns:a16="http://schemas.microsoft.com/office/drawing/2014/main" id="{3DD6541F-6971-AD46-82E2-C3CBA3F114BF}"/>
              </a:ext>
            </a:extLst>
          </p:cNvPr>
          <p:cNvGrpSpPr/>
          <p:nvPr/>
        </p:nvGrpSpPr>
        <p:grpSpPr>
          <a:xfrm>
            <a:off x="8911891" y="219498"/>
            <a:ext cx="3271389" cy="1414073"/>
            <a:chOff x="8911891" y="219498"/>
            <a:chExt cx="3271389" cy="1414073"/>
          </a:xfrm>
        </p:grpSpPr>
        <p:pic>
          <p:nvPicPr>
            <p:cNvPr id="12" name="Picture 11">
              <a:extLst>
                <a:ext uri="{FF2B5EF4-FFF2-40B4-BE49-F238E27FC236}">
                  <a16:creationId xmlns:a16="http://schemas.microsoft.com/office/drawing/2014/main" id="{32A76CC7-2943-6F44-8CE0-88BA15F6DFA2}"/>
                </a:ext>
              </a:extLst>
            </p:cNvPr>
            <p:cNvPicPr>
              <a:picLocks noChangeAspect="1"/>
            </p:cNvPicPr>
            <p:nvPr/>
          </p:nvPicPr>
          <p:blipFill rotWithShape="1">
            <a:blip r:embed="rId3">
              <a:extLst>
                <a:ext uri="{28A0092B-C50C-407E-A947-70E740481C1C}">
                  <a14:useLocalDpi xmlns:a14="http://schemas.microsoft.com/office/drawing/2010/main" val="0"/>
                </a:ext>
              </a:extLst>
            </a:blip>
            <a:srcRect t="30905" b="30904"/>
            <a:stretch/>
          </p:blipFill>
          <p:spPr bwMode="auto">
            <a:xfrm>
              <a:off x="8911891" y="219498"/>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75C06C-1B1C-BD4F-865A-9B68050388D4}"/>
                </a:ext>
              </a:extLst>
            </p:cNvPr>
            <p:cNvSpPr txBox="1"/>
            <p:nvPr/>
          </p:nvSpPr>
          <p:spPr>
            <a:xfrm>
              <a:off x="9941314" y="1267049"/>
              <a:ext cx="2241966" cy="366522"/>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VISION2030</a:t>
              </a:r>
            </a:p>
          </p:txBody>
        </p:sp>
      </p:grpSp>
    </p:spTree>
    <p:extLst>
      <p:ext uri="{BB962C8B-B14F-4D97-AF65-F5344CB8AC3E}">
        <p14:creationId xmlns:p14="http://schemas.microsoft.com/office/powerpoint/2010/main" val="166068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224996" y="1309978"/>
            <a:ext cx="1515522" cy="671672"/>
            <a:chOff x="8559592" y="463725"/>
            <a:chExt cx="1515522" cy="671672"/>
          </a:xfrm>
        </p:grpSpPr>
        <p:grpSp>
          <p:nvGrpSpPr>
            <p:cNvPr id="14" name="Group 13"/>
            <p:cNvGrpSpPr/>
            <p:nvPr/>
          </p:nvGrpSpPr>
          <p:grpSpPr>
            <a:xfrm>
              <a:off x="8559592" y="463725"/>
              <a:ext cx="1347200" cy="671672"/>
              <a:chOff x="8559592" y="463725"/>
              <a:chExt cx="1347200" cy="671672"/>
            </a:xfrm>
          </p:grpSpPr>
          <p:pic>
            <p:nvPicPr>
              <p:cNvPr id="10" name="Picture 9" descr="download.png"/>
              <p:cNvPicPr>
                <a:picLocks noChangeAspect="1"/>
              </p:cNvPicPr>
              <p:nvPr/>
            </p:nvPicPr>
            <p:blipFill rotWithShape="1">
              <a:blip r:embed="rId2">
                <a:extLst>
                  <a:ext uri="{28A0092B-C50C-407E-A947-70E740481C1C}">
                    <a14:useLocalDpi xmlns:a14="http://schemas.microsoft.com/office/drawing/2010/main" val="0"/>
                  </a:ext>
                </a:extLst>
              </a:blip>
              <a:srcRect l="18699" t="28650" r="32970" b="28465"/>
              <a:stretch/>
            </p:blipFill>
            <p:spPr>
              <a:xfrm>
                <a:off x="8559592" y="463725"/>
                <a:ext cx="1347200" cy="671672"/>
              </a:xfrm>
              <a:prstGeom prst="rect">
                <a:avLst/>
              </a:prstGeom>
            </p:spPr>
          </p:pic>
          <p:sp>
            <p:nvSpPr>
              <p:cNvPr id="12" name="Rectangle 11"/>
              <p:cNvSpPr/>
              <p:nvPr/>
            </p:nvSpPr>
            <p:spPr>
              <a:xfrm>
                <a:off x="9356279" y="745198"/>
                <a:ext cx="544033" cy="3174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9297959" y="673732"/>
              <a:ext cx="777155" cy="430887"/>
            </a:xfrm>
            <a:prstGeom prst="rect">
              <a:avLst/>
            </a:prstGeom>
            <a:noFill/>
          </p:spPr>
          <p:txBody>
            <a:bodyPr wrap="square" rtlCol="0">
              <a:spAutoFit/>
            </a:bodyPr>
            <a:lstStyle/>
            <a:p>
              <a:r>
                <a:rPr lang="en-US" sz="2200" b="1" spc="-150" dirty="0">
                  <a:solidFill>
                    <a:srgbClr val="16B7FF"/>
                  </a:solidFill>
                  <a:latin typeface="Avenir Next Condensed Demi Bold"/>
                  <a:cs typeface="Avenir Next Condensed Demi Bold"/>
                </a:rPr>
                <a:t>2030</a:t>
              </a:r>
            </a:p>
          </p:txBody>
        </p:sp>
      </p:grpSp>
      <p:cxnSp>
        <p:nvCxnSpPr>
          <p:cNvPr id="34" name="Straight Connector 33"/>
          <p:cNvCxnSpPr/>
          <p:nvPr/>
        </p:nvCxnSpPr>
        <p:spPr>
          <a:xfrm flipV="1">
            <a:off x="10982757" y="2052337"/>
            <a:ext cx="0" cy="1217613"/>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1151278" y="2086408"/>
            <a:ext cx="0" cy="1423454"/>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225318" y="3174785"/>
            <a:ext cx="11627029" cy="358048"/>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5706" y="3171308"/>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2020</a:t>
            </a:r>
          </a:p>
        </p:txBody>
      </p:sp>
      <p:sp>
        <p:nvSpPr>
          <p:cNvPr id="8" name="TextBox 7"/>
          <p:cNvSpPr txBox="1"/>
          <p:nvPr/>
        </p:nvSpPr>
        <p:spPr>
          <a:xfrm>
            <a:off x="10678965" y="3182816"/>
            <a:ext cx="641511" cy="338554"/>
          </a:xfrm>
          <a:prstGeom prst="rect">
            <a:avLst/>
          </a:prstGeom>
          <a:noFill/>
        </p:spPr>
        <p:txBody>
          <a:bodyPr wrap="square" rtlCol="0">
            <a:spAutoFit/>
          </a:bodyPr>
          <a:lstStyle/>
          <a:p>
            <a:pPr algn="ctr"/>
            <a:r>
              <a:rPr lang="en-US" sz="1600" dirty="0">
                <a:solidFill>
                  <a:schemeClr val="bg1"/>
                </a:solidFill>
                <a:latin typeface="Avenir Light"/>
                <a:cs typeface="Avenir Light"/>
              </a:rPr>
              <a:t>2030</a:t>
            </a:r>
          </a:p>
        </p:txBody>
      </p:sp>
      <p:pic>
        <p:nvPicPr>
          <p:cNvPr id="33" name="Picture 32" descr="wu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65" y="1679287"/>
            <a:ext cx="1167257" cy="738719"/>
          </a:xfrm>
          <a:prstGeom prst="rect">
            <a:avLst/>
          </a:prstGeom>
          <a:ln>
            <a:solidFill>
              <a:schemeClr val="accent3"/>
            </a:solidFill>
          </a:ln>
        </p:spPr>
      </p:pic>
      <p:pic>
        <p:nvPicPr>
          <p:cNvPr id="55" name="Picture 54">
            <a:extLst>
              <a:ext uri="{FF2B5EF4-FFF2-40B4-BE49-F238E27FC236}">
                <a16:creationId xmlns:a16="http://schemas.microsoft.com/office/drawing/2014/main" id="{686E4D62-81B6-6447-B1D0-6935B128082A}"/>
              </a:ext>
            </a:extLst>
          </p:cNvPr>
          <p:cNvPicPr>
            <a:picLocks noChangeAspect="1"/>
          </p:cNvPicPr>
          <p:nvPr/>
        </p:nvPicPr>
        <p:blipFill>
          <a:blip r:embed="rId4"/>
          <a:stretch>
            <a:fillRect/>
          </a:stretch>
        </p:blipFill>
        <p:spPr>
          <a:xfrm>
            <a:off x="9559070" y="6084305"/>
            <a:ext cx="2370726" cy="435077"/>
          </a:xfrm>
          <a:prstGeom prst="rect">
            <a:avLst/>
          </a:prstGeom>
        </p:spPr>
      </p:pic>
      <p:sp>
        <p:nvSpPr>
          <p:cNvPr id="70" name="TextBox 69">
            <a:extLst>
              <a:ext uri="{FF2B5EF4-FFF2-40B4-BE49-F238E27FC236}">
                <a16:creationId xmlns:a16="http://schemas.microsoft.com/office/drawing/2014/main" id="{29C06D99-1004-ED40-B54A-8D8E3863EBAB}"/>
              </a:ext>
            </a:extLst>
          </p:cNvPr>
          <p:cNvSpPr txBox="1"/>
          <p:nvPr/>
        </p:nvSpPr>
        <p:spPr>
          <a:xfrm>
            <a:off x="385119" y="3913504"/>
            <a:ext cx="2848388" cy="1815882"/>
          </a:xfrm>
          <a:prstGeom prst="rect">
            <a:avLst/>
          </a:prstGeom>
          <a:noFill/>
        </p:spPr>
        <p:txBody>
          <a:bodyPr wrap="square" rtlCol="0">
            <a:spAutoFit/>
          </a:bodyPr>
          <a:lstStyle/>
          <a:p>
            <a:r>
              <a:rPr lang="en-US" sz="2800" b="1" dirty="0"/>
              <a:t>Five Flagship </a:t>
            </a:r>
          </a:p>
          <a:p>
            <a:r>
              <a:rPr lang="en-US" sz="2800" b="1" dirty="0" err="1"/>
              <a:t>Programmes</a:t>
            </a:r>
            <a:r>
              <a:rPr lang="en-US" sz="2800" b="1" dirty="0"/>
              <a:t> to articulate action campaigns</a:t>
            </a:r>
          </a:p>
        </p:txBody>
      </p:sp>
      <p:pic>
        <p:nvPicPr>
          <p:cNvPr id="29" name="Picture 28">
            <a:extLst>
              <a:ext uri="{FF2B5EF4-FFF2-40B4-BE49-F238E27FC236}">
                <a16:creationId xmlns:a16="http://schemas.microsoft.com/office/drawing/2014/main" id="{3F267DA7-B588-4843-9007-6AA96394748C}"/>
              </a:ext>
            </a:extLst>
          </p:cNvPr>
          <p:cNvPicPr>
            <a:picLocks noChangeAspect="1"/>
          </p:cNvPicPr>
          <p:nvPr/>
        </p:nvPicPr>
        <p:blipFill>
          <a:blip r:embed="rId5"/>
          <a:stretch>
            <a:fillRect/>
          </a:stretch>
        </p:blipFill>
        <p:spPr>
          <a:xfrm>
            <a:off x="3236808" y="1876721"/>
            <a:ext cx="5683687" cy="653622"/>
          </a:xfrm>
          <a:prstGeom prst="rect">
            <a:avLst/>
          </a:prstGeom>
        </p:spPr>
      </p:pic>
      <p:sp>
        <p:nvSpPr>
          <p:cNvPr id="31" name="TextBox 30">
            <a:extLst>
              <a:ext uri="{FF2B5EF4-FFF2-40B4-BE49-F238E27FC236}">
                <a16:creationId xmlns:a16="http://schemas.microsoft.com/office/drawing/2014/main" id="{676B125E-246E-4746-83A4-932BA0D16ED3}"/>
              </a:ext>
            </a:extLst>
          </p:cNvPr>
          <p:cNvSpPr txBox="1"/>
          <p:nvPr/>
        </p:nvSpPr>
        <p:spPr>
          <a:xfrm>
            <a:off x="3382084" y="2574188"/>
            <a:ext cx="6857584" cy="523220"/>
          </a:xfrm>
          <a:prstGeom prst="rect">
            <a:avLst/>
          </a:prstGeom>
          <a:noFill/>
        </p:spPr>
        <p:txBody>
          <a:bodyPr wrap="square" rtlCol="0">
            <a:spAutoFit/>
          </a:bodyPr>
          <a:lstStyle/>
          <a:p>
            <a:r>
              <a:rPr lang="en-US" sz="2800" b="1" dirty="0"/>
              <a:t>Leaving no one and no place behind.</a:t>
            </a:r>
          </a:p>
        </p:txBody>
      </p:sp>
      <p:pic>
        <p:nvPicPr>
          <p:cNvPr id="35" name="Picture 34" descr="sdg11.png">
            <a:extLst>
              <a:ext uri="{FF2B5EF4-FFF2-40B4-BE49-F238E27FC236}">
                <a16:creationId xmlns:a16="http://schemas.microsoft.com/office/drawing/2014/main" id="{B6DAE947-D8D9-5B4E-8BEC-58F2B372FEA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666984" y="3654469"/>
            <a:ext cx="758131" cy="738719"/>
          </a:xfrm>
          <a:prstGeom prst="rect">
            <a:avLst/>
          </a:prstGeom>
        </p:spPr>
      </p:pic>
      <p:graphicFrame>
        <p:nvGraphicFramePr>
          <p:cNvPr id="25" name="Diagram 24">
            <a:extLst>
              <a:ext uri="{FF2B5EF4-FFF2-40B4-BE49-F238E27FC236}">
                <a16:creationId xmlns:a16="http://schemas.microsoft.com/office/drawing/2014/main" id="{8AAA7EED-DC73-A248-B154-20096A6F1CA5}"/>
              </a:ext>
            </a:extLst>
          </p:cNvPr>
          <p:cNvGraphicFramePr/>
          <p:nvPr>
            <p:extLst>
              <p:ext uri="{D42A27DB-BD31-4B8C-83A1-F6EECF244321}">
                <p14:modId xmlns:p14="http://schemas.microsoft.com/office/powerpoint/2010/main" val="246700839"/>
              </p:ext>
            </p:extLst>
          </p:nvPr>
        </p:nvGraphicFramePr>
        <p:xfrm>
          <a:off x="119390" y="3614137"/>
          <a:ext cx="11106576" cy="3129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descr="A screenshot of a cell phone&#10;&#10;Description automatically generated">
            <a:extLst>
              <a:ext uri="{FF2B5EF4-FFF2-40B4-BE49-F238E27FC236}">
                <a16:creationId xmlns:a16="http://schemas.microsoft.com/office/drawing/2014/main" id="{33E72E0E-B3DE-5143-A125-42E69F522E1F}"/>
              </a:ext>
            </a:extLst>
          </p:cNvPr>
          <p:cNvPicPr>
            <a:picLocks noChangeAspect="1"/>
          </p:cNvPicPr>
          <p:nvPr/>
        </p:nvPicPr>
        <p:blipFill>
          <a:blip r:embed="rId13"/>
          <a:stretch>
            <a:fillRect/>
          </a:stretch>
        </p:blipFill>
        <p:spPr>
          <a:xfrm>
            <a:off x="10612454" y="4408034"/>
            <a:ext cx="901442" cy="1219200"/>
          </a:xfrm>
          <a:prstGeom prst="rect">
            <a:avLst/>
          </a:prstGeom>
        </p:spPr>
      </p:pic>
      <p:sp>
        <p:nvSpPr>
          <p:cNvPr id="9" name="TextBox 8">
            <a:extLst>
              <a:ext uri="{FF2B5EF4-FFF2-40B4-BE49-F238E27FC236}">
                <a16:creationId xmlns:a16="http://schemas.microsoft.com/office/drawing/2014/main" id="{B05CA7CE-FDBF-4544-9363-903459589139}"/>
              </a:ext>
            </a:extLst>
          </p:cNvPr>
          <p:cNvSpPr txBox="1"/>
          <p:nvPr/>
        </p:nvSpPr>
        <p:spPr>
          <a:xfrm>
            <a:off x="525364" y="139425"/>
            <a:ext cx="10483646" cy="1877437"/>
          </a:xfrm>
          <a:prstGeom prst="rect">
            <a:avLst/>
          </a:prstGeom>
          <a:noFill/>
        </p:spPr>
        <p:txBody>
          <a:bodyPr wrap="square" rtlCol="0">
            <a:spAutoFit/>
          </a:bodyPr>
          <a:lstStyle/>
          <a:p>
            <a:r>
              <a:rPr lang="en-US" sz="3200" b="1" dirty="0"/>
              <a:t>&gt;&gt; Partnership</a:t>
            </a:r>
            <a:r>
              <a:rPr lang="en-MY" sz="3200" b="1" i="1" dirty="0"/>
              <a:t> </a:t>
            </a:r>
          </a:p>
          <a:p>
            <a:r>
              <a:rPr lang="en-US" sz="2800" b="1" dirty="0"/>
              <a:t>We thrive to deliver in partnership with UN-Habitat, in particular around its flagship projects: </a:t>
            </a:r>
            <a:endParaRPr lang="en-KE" sz="2800" b="1" dirty="0"/>
          </a:p>
          <a:p>
            <a:endParaRPr lang="en-KE" sz="2800" b="1" dirty="0"/>
          </a:p>
        </p:txBody>
      </p:sp>
    </p:spTree>
    <p:extLst>
      <p:ext uri="{BB962C8B-B14F-4D97-AF65-F5344CB8AC3E}">
        <p14:creationId xmlns:p14="http://schemas.microsoft.com/office/powerpoint/2010/main" val="389164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D6E84FF-54C5-0A40-B3A9-144DEAF0E673}"/>
              </a:ext>
            </a:extLst>
          </p:cNvPr>
          <p:cNvGraphicFramePr>
            <a:graphicFrameLocks noGrp="1"/>
          </p:cNvGraphicFramePr>
          <p:nvPr>
            <p:ph sz="half" idx="1"/>
          </p:nvPr>
        </p:nvGraphicFramePr>
        <p:xfrm>
          <a:off x="-573065" y="1264993"/>
          <a:ext cx="6931277" cy="540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B444C420-4396-9B41-B07C-4AD03C9FD7DB}"/>
              </a:ext>
            </a:extLst>
          </p:cNvPr>
          <p:cNvSpPr txBox="1">
            <a:spLocks/>
          </p:cNvSpPr>
          <p:nvPr/>
        </p:nvSpPr>
        <p:spPr>
          <a:xfrm>
            <a:off x="7439283" y="90225"/>
            <a:ext cx="453651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grpSp>
        <p:nvGrpSpPr>
          <p:cNvPr id="21" name="Group 20">
            <a:extLst>
              <a:ext uri="{FF2B5EF4-FFF2-40B4-BE49-F238E27FC236}">
                <a16:creationId xmlns:a16="http://schemas.microsoft.com/office/drawing/2014/main" id="{F136D020-4DE1-3B4D-9EBB-079574BB1A20}"/>
              </a:ext>
            </a:extLst>
          </p:cNvPr>
          <p:cNvGrpSpPr/>
          <p:nvPr/>
        </p:nvGrpSpPr>
        <p:grpSpPr>
          <a:xfrm>
            <a:off x="1465242" y="146995"/>
            <a:ext cx="9584676" cy="1107996"/>
            <a:chOff x="1894900" y="5107386"/>
            <a:chExt cx="9584676" cy="1107996"/>
          </a:xfrm>
        </p:grpSpPr>
        <p:sp>
          <p:nvSpPr>
            <p:cNvPr id="22" name="Pentagon 21">
              <a:extLst>
                <a:ext uri="{FF2B5EF4-FFF2-40B4-BE49-F238E27FC236}">
                  <a16:creationId xmlns:a16="http://schemas.microsoft.com/office/drawing/2014/main" id="{E2609DD5-B7F7-7A48-8193-298DD8244728}"/>
                </a:ext>
              </a:extLst>
            </p:cNvPr>
            <p:cNvSpPr/>
            <p:nvPr/>
          </p:nvSpPr>
          <p:spPr>
            <a:xfrm>
              <a:off x="1894900" y="5154895"/>
              <a:ext cx="9584676" cy="956617"/>
            </a:xfrm>
            <a:prstGeom prst="homePlat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grpSp>
          <p:nvGrpSpPr>
            <p:cNvPr id="23" name="Group 22">
              <a:extLst>
                <a:ext uri="{FF2B5EF4-FFF2-40B4-BE49-F238E27FC236}">
                  <a16:creationId xmlns:a16="http://schemas.microsoft.com/office/drawing/2014/main" id="{FE9CC8D6-CD8D-CF44-BEDD-0D9B4B808298}"/>
                </a:ext>
              </a:extLst>
            </p:cNvPr>
            <p:cNvGrpSpPr/>
            <p:nvPr/>
          </p:nvGrpSpPr>
          <p:grpSpPr>
            <a:xfrm>
              <a:off x="2048274" y="5107386"/>
              <a:ext cx="8472510" cy="1107996"/>
              <a:chOff x="470974" y="323537"/>
              <a:chExt cx="8472510" cy="1107996"/>
            </a:xfrm>
          </p:grpSpPr>
          <p:pic>
            <p:nvPicPr>
              <p:cNvPr id="24" name="Picture 23">
                <a:extLst>
                  <a:ext uri="{FF2B5EF4-FFF2-40B4-BE49-F238E27FC236}">
                    <a16:creationId xmlns:a16="http://schemas.microsoft.com/office/drawing/2014/main" id="{880EFA43-286E-F346-BDE0-B3521F806A0A}"/>
                  </a:ext>
                </a:extLst>
              </p:cNvPr>
              <p:cNvPicPr>
                <a:picLocks noChangeAspect="1"/>
              </p:cNvPicPr>
              <p:nvPr/>
            </p:nvPicPr>
            <p:blipFill rotWithShape="1">
              <a:blip r:embed="rId7"/>
              <a:srcRect l="11002"/>
              <a:stretch/>
            </p:blipFill>
            <p:spPr>
              <a:xfrm>
                <a:off x="2467779" y="418641"/>
                <a:ext cx="6475705" cy="857802"/>
              </a:xfrm>
              <a:prstGeom prst="rect">
                <a:avLst/>
              </a:prstGeom>
            </p:spPr>
          </p:pic>
          <p:sp>
            <p:nvSpPr>
              <p:cNvPr id="25" name="TextBox 24">
                <a:extLst>
                  <a:ext uri="{FF2B5EF4-FFF2-40B4-BE49-F238E27FC236}">
                    <a16:creationId xmlns:a16="http://schemas.microsoft.com/office/drawing/2014/main" id="{ACC0B5F1-DC36-F142-80B7-CA36299A7618}"/>
                  </a:ext>
                </a:extLst>
              </p:cNvPr>
              <p:cNvSpPr txBox="1"/>
              <p:nvPr/>
            </p:nvSpPr>
            <p:spPr>
              <a:xfrm>
                <a:off x="470974" y="323537"/>
                <a:ext cx="2746703" cy="1107996"/>
              </a:xfrm>
              <a:prstGeom prst="rect">
                <a:avLst/>
              </a:prstGeom>
              <a:noFill/>
            </p:spPr>
            <p:txBody>
              <a:bodyPr wrap="square" rtlCol="0">
                <a:spAutoFit/>
              </a:bodyPr>
              <a:lstStyle/>
              <a:p>
                <a:r>
                  <a:rPr lang="en-KE" sz="6600" b="1" dirty="0">
                    <a:solidFill>
                      <a:srgbClr val="FFC000"/>
                    </a:solidFill>
                    <a:latin typeface="DIN Condensed" pitchFamily="2" charset="0"/>
                    <a:ea typeface="Verdana" panose="020B0604030504040204" pitchFamily="34" charset="0"/>
                    <a:cs typeface="Aharoni" panose="02010803020104030203" pitchFamily="2" charset="-79"/>
                  </a:rPr>
                  <a:t>U</a:t>
                </a:r>
                <a:r>
                  <a:rPr lang="en-KE" sz="6600" b="1" dirty="0">
                    <a:solidFill>
                      <a:schemeClr val="accent2"/>
                    </a:solidFill>
                    <a:latin typeface="DIN Condensed" pitchFamily="2" charset="0"/>
                    <a:ea typeface="Verdana" panose="020B0604030504040204" pitchFamily="34" charset="0"/>
                    <a:cs typeface="Aharoni" panose="02010803020104030203" pitchFamily="2" charset="-79"/>
                  </a:rPr>
                  <a:t>R</a:t>
                </a:r>
                <a:r>
                  <a:rPr lang="en-KE" sz="6600" b="1" dirty="0">
                    <a:solidFill>
                      <a:srgbClr val="FF0000"/>
                    </a:solidFill>
                    <a:latin typeface="DIN Condensed" pitchFamily="2" charset="0"/>
                    <a:ea typeface="Verdana" panose="020B0604030504040204" pitchFamily="34" charset="0"/>
                    <a:cs typeface="Aharoni" panose="02010803020104030203" pitchFamily="2" charset="-79"/>
                  </a:rPr>
                  <a:t>B</a:t>
                </a:r>
                <a:r>
                  <a:rPr lang="en-KE" sz="6600" b="1" dirty="0">
                    <a:solidFill>
                      <a:srgbClr val="FFC000"/>
                    </a:solidFill>
                    <a:latin typeface="DIN Condensed" pitchFamily="2" charset="0"/>
                    <a:ea typeface="Verdana" panose="020B0604030504040204" pitchFamily="34" charset="0"/>
                    <a:cs typeface="Aharoni" panose="02010803020104030203" pitchFamily="2" charset="-79"/>
                  </a:rPr>
                  <a:t>A</a:t>
                </a:r>
                <a:r>
                  <a:rPr lang="en-KE" sz="6600" b="1" dirty="0">
                    <a:solidFill>
                      <a:schemeClr val="accent2"/>
                    </a:solidFill>
                    <a:latin typeface="DIN Condensed" pitchFamily="2" charset="0"/>
                    <a:ea typeface="Verdana" panose="020B0604030504040204" pitchFamily="34" charset="0"/>
                    <a:cs typeface="Aharoni" panose="02010803020104030203" pitchFamily="2" charset="-79"/>
                  </a:rPr>
                  <a:t>N</a:t>
                </a:r>
              </a:p>
            </p:txBody>
          </p:sp>
        </p:grpSp>
      </p:grpSp>
      <p:sp>
        <p:nvSpPr>
          <p:cNvPr id="28" name="TextBox 27">
            <a:extLst>
              <a:ext uri="{FF2B5EF4-FFF2-40B4-BE49-F238E27FC236}">
                <a16:creationId xmlns:a16="http://schemas.microsoft.com/office/drawing/2014/main" id="{44C7B3AE-F1FE-A947-BF4B-85A21749FF22}"/>
              </a:ext>
            </a:extLst>
          </p:cNvPr>
          <p:cNvSpPr txBox="1"/>
          <p:nvPr/>
        </p:nvSpPr>
        <p:spPr>
          <a:xfrm>
            <a:off x="4981318" y="1434875"/>
            <a:ext cx="6330251" cy="954107"/>
          </a:xfrm>
          <a:prstGeom prst="rect">
            <a:avLst/>
          </a:prstGeom>
          <a:noFill/>
        </p:spPr>
        <p:txBody>
          <a:bodyPr wrap="square" rtlCol="0">
            <a:spAutoFit/>
          </a:bodyPr>
          <a:lstStyle/>
          <a:p>
            <a:pPr algn="ctr"/>
            <a:r>
              <a:rPr lang="en-US" sz="2800" b="1" dirty="0">
                <a:latin typeface="+mj-lt"/>
              </a:rPr>
              <a:t>Ten years to deliver change from </a:t>
            </a:r>
            <a:r>
              <a:rPr lang="en-US" sz="2800" b="1" dirty="0">
                <a:solidFill>
                  <a:schemeClr val="accent5">
                    <a:lumMod val="75000"/>
                  </a:schemeClr>
                </a:solidFill>
                <a:latin typeface="+mj-lt"/>
              </a:rPr>
              <a:t>global</a:t>
            </a:r>
            <a:r>
              <a:rPr lang="en-US" sz="2800" b="1" dirty="0">
                <a:latin typeface="+mj-lt"/>
              </a:rPr>
              <a:t> to </a:t>
            </a:r>
            <a:r>
              <a:rPr lang="en-US" sz="2800" b="1" dirty="0">
                <a:solidFill>
                  <a:schemeClr val="accent6">
                    <a:lumMod val="75000"/>
                  </a:schemeClr>
                </a:solidFill>
                <a:latin typeface="+mj-lt"/>
              </a:rPr>
              <a:t>local</a:t>
            </a:r>
            <a:r>
              <a:rPr lang="en-US" sz="2800" b="1" dirty="0">
                <a:latin typeface="+mj-lt"/>
              </a:rPr>
              <a:t> in </a:t>
            </a:r>
            <a:r>
              <a:rPr lang="en-US" sz="2800" b="1" dirty="0">
                <a:solidFill>
                  <a:srgbClr val="FF0000"/>
                </a:solidFill>
                <a:latin typeface="+mj-lt"/>
              </a:rPr>
              <a:t>cities</a:t>
            </a:r>
            <a:r>
              <a:rPr lang="en-US" sz="2800" b="1" dirty="0">
                <a:latin typeface="+mj-lt"/>
              </a:rPr>
              <a:t> and </a:t>
            </a:r>
            <a:r>
              <a:rPr lang="en-US" sz="2800" b="1" dirty="0">
                <a:solidFill>
                  <a:schemeClr val="accent2"/>
                </a:solidFill>
                <a:latin typeface="+mj-lt"/>
              </a:rPr>
              <a:t>communities </a:t>
            </a:r>
            <a:r>
              <a:rPr lang="en-US" sz="2800" b="1" dirty="0">
                <a:latin typeface="+mj-lt"/>
              </a:rPr>
              <a:t>together. </a:t>
            </a:r>
          </a:p>
        </p:txBody>
      </p:sp>
      <p:pic>
        <p:nvPicPr>
          <p:cNvPr id="12" name="Picture 11">
            <a:extLst>
              <a:ext uri="{FF2B5EF4-FFF2-40B4-BE49-F238E27FC236}">
                <a16:creationId xmlns:a16="http://schemas.microsoft.com/office/drawing/2014/main" id="{B4D49958-09E4-144F-A756-8EBF99176229}"/>
              </a:ext>
            </a:extLst>
          </p:cNvPr>
          <p:cNvPicPr>
            <a:picLocks noChangeAspect="1"/>
          </p:cNvPicPr>
          <p:nvPr/>
        </p:nvPicPr>
        <p:blipFill rotWithShape="1">
          <a:blip r:embed="rId8">
            <a:extLst>
              <a:ext uri="{28A0092B-C50C-407E-A947-70E740481C1C}">
                <a14:useLocalDpi xmlns:a14="http://schemas.microsoft.com/office/drawing/2010/main" val="0"/>
              </a:ext>
            </a:extLst>
          </a:blip>
          <a:srcRect t="30905" b="30904"/>
          <a:stretch/>
        </p:blipFill>
        <p:spPr bwMode="auto">
          <a:xfrm>
            <a:off x="5598446" y="2682445"/>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2913BE89-C96D-8C40-AB18-684F713454D6}"/>
              </a:ext>
            </a:extLst>
          </p:cNvPr>
          <p:cNvSpPr txBox="1">
            <a:spLocks/>
          </p:cNvSpPr>
          <p:nvPr/>
        </p:nvSpPr>
        <p:spPr>
          <a:xfrm>
            <a:off x="6388420" y="3674727"/>
            <a:ext cx="370270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t>A Global Catalyst </a:t>
            </a:r>
          </a:p>
          <a:p>
            <a:pPr algn="ctr"/>
            <a:r>
              <a:rPr lang="en-US" sz="2800" b="1" i="1" dirty="0"/>
              <a:t>for Urban Change</a:t>
            </a:r>
            <a:br>
              <a:rPr lang="en-US" sz="2800" b="1" i="1" dirty="0"/>
            </a:br>
            <a:endParaRPr lang="en-US" sz="2800" b="1" i="1" dirty="0"/>
          </a:p>
        </p:txBody>
      </p:sp>
      <p:sp>
        <p:nvSpPr>
          <p:cNvPr id="14" name="TextBox 13">
            <a:extLst>
              <a:ext uri="{FF2B5EF4-FFF2-40B4-BE49-F238E27FC236}">
                <a16:creationId xmlns:a16="http://schemas.microsoft.com/office/drawing/2014/main" id="{81BEF085-DED3-FD45-A79D-88CB5FD58C2E}"/>
              </a:ext>
            </a:extLst>
          </p:cNvPr>
          <p:cNvSpPr txBox="1"/>
          <p:nvPr/>
        </p:nvSpPr>
        <p:spPr>
          <a:xfrm>
            <a:off x="5803581" y="4801974"/>
            <a:ext cx="5393851" cy="954107"/>
          </a:xfrm>
          <a:prstGeom prst="rect">
            <a:avLst/>
          </a:prstGeom>
          <a:noFill/>
        </p:spPr>
        <p:txBody>
          <a:bodyPr wrap="square" rtlCol="0">
            <a:spAutoFit/>
          </a:bodyPr>
          <a:lstStyle/>
          <a:p>
            <a:r>
              <a:rPr lang="en-US" sz="2800" b="1" dirty="0">
                <a:latin typeface="+mj-lt"/>
              </a:rPr>
              <a:t>WUC Platform: an interface with UN-Habitat to catalyze action.</a:t>
            </a:r>
            <a:endParaRPr lang="en-US" sz="2800" b="1" dirty="0">
              <a:solidFill>
                <a:schemeClr val="accent2"/>
              </a:solidFill>
              <a:latin typeface="+mj-lt"/>
            </a:endParaRPr>
          </a:p>
        </p:txBody>
      </p:sp>
    </p:spTree>
    <p:extLst>
      <p:ext uri="{BB962C8B-B14F-4D97-AF65-F5344CB8AC3E}">
        <p14:creationId xmlns:p14="http://schemas.microsoft.com/office/powerpoint/2010/main" val="374440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C9F5E7-032A-FE46-8AF2-850E95CC5C5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2. WUC Governance</a:t>
            </a:r>
          </a:p>
        </p:txBody>
      </p:sp>
    </p:spTree>
    <p:extLst>
      <p:ext uri="{BB962C8B-B14F-4D97-AF65-F5344CB8AC3E}">
        <p14:creationId xmlns:p14="http://schemas.microsoft.com/office/powerpoint/2010/main" val="155340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A94B34E-7411-1D46-A4E4-1B21F9221E44}"/>
              </a:ext>
            </a:extLst>
          </p:cNvPr>
          <p:cNvSpPr>
            <a:spLocks noGrp="1"/>
          </p:cNvSpPr>
          <p:nvPr>
            <p:ph type="title"/>
          </p:nvPr>
        </p:nvSpPr>
        <p:spPr>
          <a:xfrm>
            <a:off x="841254" y="1165011"/>
            <a:ext cx="10905066" cy="1135737"/>
          </a:xfrm>
        </p:spPr>
        <p:txBody>
          <a:bodyPr vert="horz" lIns="91440" tIns="45720" rIns="91440" bIns="45720" rtlCol="0" anchor="ctr">
            <a:normAutofit fontScale="90000"/>
          </a:bodyPr>
          <a:lstStyle/>
          <a:p>
            <a:r>
              <a:rPr lang="en-US" sz="3600" b="1" kern="1200" dirty="0">
                <a:solidFill>
                  <a:schemeClr val="tx1"/>
                </a:solidFill>
                <a:latin typeface="+mj-lt"/>
                <a:ea typeface="+mj-ea"/>
                <a:cs typeface="+mj-cs"/>
              </a:rPr>
              <a:t>WELCOME by Christine Knudsen</a:t>
            </a:r>
            <a:br>
              <a:rPr lang="en-US" sz="3600" b="1" dirty="0"/>
            </a:br>
            <a:r>
              <a:rPr lang="en-US" sz="3600" b="1" kern="1200" dirty="0">
                <a:solidFill>
                  <a:schemeClr val="tx1"/>
                </a:solidFill>
                <a:latin typeface="+mj-lt"/>
                <a:ea typeface="+mj-ea"/>
                <a:cs typeface="+mj-cs"/>
              </a:rPr>
              <a:t>Director of External Relations, Strategy,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Knowledge and Innovation</a:t>
            </a:r>
            <a:br>
              <a:rPr lang="en-US" sz="3600" b="1" dirty="0"/>
            </a:br>
            <a:r>
              <a:rPr lang="en-US" sz="3600" b="1" kern="1200" dirty="0">
                <a:solidFill>
                  <a:schemeClr val="tx1"/>
                </a:solidFill>
                <a:latin typeface="+mj-lt"/>
                <a:ea typeface="+mj-ea"/>
                <a:cs typeface="+mj-cs"/>
              </a:rPr>
              <a:t>UN-Habitat</a:t>
            </a:r>
          </a:p>
        </p:txBody>
      </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F2C39ED-BDEF-834F-836F-7E42A8364AB8}"/>
              </a:ext>
            </a:extLst>
          </p:cNvPr>
          <p:cNvGrpSpPr/>
          <p:nvPr/>
        </p:nvGrpSpPr>
        <p:grpSpPr>
          <a:xfrm>
            <a:off x="841254" y="2899053"/>
            <a:ext cx="8145584" cy="3277910"/>
            <a:chOff x="8466146" y="365125"/>
            <a:chExt cx="3175037" cy="1314588"/>
          </a:xfrm>
        </p:grpSpPr>
        <p:pic>
          <p:nvPicPr>
            <p:cNvPr id="13" name="Picture 12">
              <a:extLst>
                <a:ext uri="{FF2B5EF4-FFF2-40B4-BE49-F238E27FC236}">
                  <a16:creationId xmlns:a16="http://schemas.microsoft.com/office/drawing/2014/main" id="{36E5BCB8-A89A-E64F-8C06-2D91184071E2}"/>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6" y="365125"/>
              <a:ext cx="2992833" cy="1127247"/>
            </a:xfrm>
            <a:prstGeom prst="rect">
              <a:avLst/>
            </a:prstGeom>
            <a:solidFill>
              <a:schemeClr val="bg1">
                <a:alpha val="32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C167F0C-A75D-904E-B3DB-E6C7FF02840B}"/>
                </a:ext>
              </a:extLst>
            </p:cNvPr>
            <p:cNvSpPr txBox="1"/>
            <p:nvPr/>
          </p:nvSpPr>
          <p:spPr>
            <a:xfrm>
              <a:off x="9758552" y="1371936"/>
              <a:ext cx="1882631" cy="307777"/>
            </a:xfrm>
            <a:prstGeom prst="rect">
              <a:avLst/>
            </a:prstGeom>
            <a:noFill/>
          </p:spPr>
          <p:txBody>
            <a:bodyPr wrap="none" rtlCol="0">
              <a:normAutofit lnSpcReduction="10000"/>
            </a:bodyPr>
            <a:lstStyle/>
            <a:p>
              <a:pPr>
                <a:lnSpc>
                  <a:spcPct val="90000"/>
                </a:lnSpc>
                <a:spcAft>
                  <a:spcPts val="600"/>
                </a:spcAft>
              </a:pPr>
              <a:r>
                <a:rPr lang="en-KE" sz="5000" spc="600">
                  <a:solidFill>
                    <a:srgbClr val="FF0000"/>
                  </a:solidFill>
                  <a:latin typeface="+mj-lt"/>
                  <a:ea typeface="DengXian" panose="02010600030101010101" pitchFamily="2" charset="-122"/>
                  <a:cs typeface="Sana" pitchFamily="2" charset="-78"/>
                </a:rPr>
                <a:t>ASSEMBLY#1</a:t>
              </a:r>
            </a:p>
          </p:txBody>
        </p:sp>
      </p:grpSp>
      <p:pic>
        <p:nvPicPr>
          <p:cNvPr id="20" name="Picture 19">
            <a:extLst>
              <a:ext uri="{FF2B5EF4-FFF2-40B4-BE49-F238E27FC236}">
                <a16:creationId xmlns:a16="http://schemas.microsoft.com/office/drawing/2014/main" id="{EDB779D9-F67D-B24E-BF24-CD413B5B2316}"/>
              </a:ext>
            </a:extLst>
          </p:cNvPr>
          <p:cNvPicPr>
            <a:picLocks noChangeAspect="1"/>
          </p:cNvPicPr>
          <p:nvPr/>
        </p:nvPicPr>
        <p:blipFill>
          <a:blip r:embed="rId3"/>
          <a:stretch>
            <a:fillRect/>
          </a:stretch>
        </p:blipFill>
        <p:spPr>
          <a:xfrm>
            <a:off x="8477500" y="384597"/>
            <a:ext cx="2981720" cy="547207"/>
          </a:xfrm>
          <a:prstGeom prst="rect">
            <a:avLst/>
          </a:prstGeom>
        </p:spPr>
      </p:pic>
    </p:spTree>
    <p:extLst>
      <p:ext uri="{BB962C8B-B14F-4D97-AF65-F5344CB8AC3E}">
        <p14:creationId xmlns:p14="http://schemas.microsoft.com/office/powerpoint/2010/main" val="248737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78344F-32D1-9F49-BB84-F3E6AB19CD91}"/>
              </a:ext>
            </a:extLst>
          </p:cNvPr>
          <p:cNvSpPr/>
          <p:nvPr/>
        </p:nvSpPr>
        <p:spPr>
          <a:xfrm>
            <a:off x="2437890" y="3779616"/>
            <a:ext cx="2392473" cy="2943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8" name="Rectangle 27">
            <a:extLst>
              <a:ext uri="{FF2B5EF4-FFF2-40B4-BE49-F238E27FC236}">
                <a16:creationId xmlns:a16="http://schemas.microsoft.com/office/drawing/2014/main" id="{4B217070-33A7-F54E-AE95-E7B6ACD0C221}"/>
              </a:ext>
            </a:extLst>
          </p:cNvPr>
          <p:cNvSpPr/>
          <p:nvPr/>
        </p:nvSpPr>
        <p:spPr>
          <a:xfrm>
            <a:off x="3040921" y="1437418"/>
            <a:ext cx="3837182" cy="21916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899E48E3-E167-DD46-B440-7007F0699E3E}"/>
              </a:ext>
            </a:extLst>
          </p:cNvPr>
          <p:cNvSpPr/>
          <p:nvPr/>
        </p:nvSpPr>
        <p:spPr>
          <a:xfrm>
            <a:off x="4907798" y="3759047"/>
            <a:ext cx="2161342" cy="29430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2" name="Rectangle 21">
            <a:extLst>
              <a:ext uri="{FF2B5EF4-FFF2-40B4-BE49-F238E27FC236}">
                <a16:creationId xmlns:a16="http://schemas.microsoft.com/office/drawing/2014/main" id="{6F566FD9-AC9F-1F47-B3B7-175F2D65F185}"/>
              </a:ext>
            </a:extLst>
          </p:cNvPr>
          <p:cNvSpPr/>
          <p:nvPr/>
        </p:nvSpPr>
        <p:spPr>
          <a:xfrm>
            <a:off x="7228374" y="1446878"/>
            <a:ext cx="3807243" cy="42967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pic>
        <p:nvPicPr>
          <p:cNvPr id="25" name="Graphic 33" descr="Meeting">
            <a:extLst>
              <a:ext uri="{FF2B5EF4-FFF2-40B4-BE49-F238E27FC236}">
                <a16:creationId xmlns:a16="http://schemas.microsoft.com/office/drawing/2014/main" id="{6E952AD7-05B4-1143-AD9E-260C2760F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0147" y="4834642"/>
            <a:ext cx="861398" cy="909001"/>
          </a:xfrm>
          <a:prstGeom prst="rect">
            <a:avLst/>
          </a:prstGeom>
        </p:spPr>
      </p:pic>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535970" y="1679044"/>
            <a:ext cx="3652004" cy="1325563"/>
          </a:xfrm>
        </p:spPr>
        <p:txBody>
          <a:bodyPr>
            <a:normAutofit fontScale="90000"/>
          </a:bodyPr>
          <a:lstStyle/>
          <a:p>
            <a:r>
              <a:rPr lang="en-US" sz="3600" dirty="0"/>
              <a:t>WUC</a:t>
            </a:r>
            <a:br>
              <a:rPr lang="en-US" sz="3600" dirty="0"/>
            </a:br>
            <a:r>
              <a:rPr lang="en-US" sz="3600" dirty="0">
                <a:highlight>
                  <a:srgbClr val="FFFF00"/>
                </a:highlight>
              </a:rPr>
              <a:t>current</a:t>
            </a:r>
            <a:br>
              <a:rPr lang="en-US" sz="3600" dirty="0"/>
            </a:br>
            <a:r>
              <a:rPr lang="en-US" sz="3600" dirty="0"/>
              <a:t>Governance</a:t>
            </a:r>
            <a:br>
              <a:rPr lang="en-US" sz="2400" dirty="0"/>
            </a:br>
            <a:endParaRPr lang="en-US" sz="2400" dirty="0"/>
          </a:p>
        </p:txBody>
      </p:sp>
      <p:grpSp>
        <p:nvGrpSpPr>
          <p:cNvPr id="2" name="Group 1"/>
          <p:cNvGrpSpPr/>
          <p:nvPr/>
        </p:nvGrpSpPr>
        <p:grpSpPr>
          <a:xfrm>
            <a:off x="1937727" y="1021315"/>
            <a:ext cx="9448800" cy="5872518"/>
            <a:chOff x="1916302" y="1166685"/>
            <a:chExt cx="9448800" cy="5872518"/>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916302" y="1166685"/>
              <a:ext cx="9448800" cy="5872518"/>
              <a:chOff x="261" y="888"/>
              <a:chExt cx="16258" cy="10104"/>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89" y="1821"/>
                <a:ext cx="6300" cy="34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The WUC governing body:</a:t>
                </a:r>
              </a:p>
              <a:p>
                <a:pPr algn="l"/>
                <a:r>
                  <a:rPr lang="en-US" altLang="en-US" sz="1100" dirty="0">
                    <a:latin typeface="Tahoma" panose="020B0604030504040204" pitchFamily="34" charset="0"/>
                  </a:rPr>
                  <a:t>- Advisory body to the Executive Director</a:t>
                </a:r>
              </a:p>
              <a:p>
                <a:pPr marL="171450" indent="-171450" algn="l">
                  <a:buFontTx/>
                  <a:buChar char="-"/>
                </a:pPr>
                <a:r>
                  <a:rPr lang="en-US" altLang="en-US" sz="1100" dirty="0" err="1">
                    <a:latin typeface="Tahoma" panose="020B0604030504040204" pitchFamily="34" charset="0"/>
                  </a:rPr>
                  <a:t>Catalizing</a:t>
                </a:r>
                <a:r>
                  <a:rPr lang="en-US" altLang="en-US" sz="1100" dirty="0">
                    <a:latin typeface="Tahoma" panose="020B0604030504040204" pitchFamily="34" charset="0"/>
                  </a:rPr>
                  <a:t>, action-planning and monitoring organ</a:t>
                </a:r>
              </a:p>
              <a:p>
                <a:pPr marL="171450" indent="-171450" algn="l">
                  <a:buFontTx/>
                  <a:buChar char="-"/>
                </a:pPr>
                <a:r>
                  <a:rPr lang="en-US" altLang="en-US" sz="1100" dirty="0">
                    <a:latin typeface="Tahoma" panose="020B0604030504040204" pitchFamily="34" charset="0"/>
                  </a:rPr>
                  <a:t>Composed of LEAD Partners and Sponsors only</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Establishing goals, objectives, mission statement</a:t>
                </a:r>
              </a:p>
              <a:p>
                <a:pPr>
                  <a:buFont typeface="Symbol" panose="05050102010706020507" pitchFamily="18" charset="2"/>
                  <a:buChar char="·"/>
                </a:pPr>
                <a:r>
                  <a:rPr lang="en-US" altLang="en-US" sz="1100" dirty="0">
                    <a:latin typeface="Tahoma" panose="020B0604030504040204" pitchFamily="34" charset="0"/>
                  </a:rPr>
                  <a:t> Defining activities, strategies, annual workplan</a:t>
                </a:r>
              </a:p>
              <a:p>
                <a:pPr>
                  <a:buFont typeface="Symbol" panose="05050102010706020507" pitchFamily="18" charset="2"/>
                  <a:buChar char="·"/>
                </a:pPr>
                <a:r>
                  <a:rPr lang="en-US" altLang="en-US" sz="1100" dirty="0">
                    <a:latin typeface="Tahoma" panose="020B0604030504040204" pitchFamily="34" charset="0"/>
                  </a:rPr>
                  <a:t> Setting procedures governing the WUC</a:t>
                </a:r>
              </a:p>
              <a:p>
                <a:pPr algn="l"/>
                <a:endParaRPr lang="en-US" altLang="en-US" sz="1200" dirty="0"/>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9423" y="1836"/>
                <a:ext cx="6421" cy="590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Secretariat of the World Urban Campaign, coordinating the Steering Committee</a:t>
                </a:r>
              </a:p>
              <a:p>
                <a:pPr algn="l"/>
                <a:endParaRPr lang="en-US" altLang="en-US" sz="1100" dirty="0">
                  <a:latin typeface="Tahoma" panose="020B0604030504040204" pitchFamily="34" charset="0"/>
                </a:endParaRPr>
              </a:p>
              <a:p>
                <a:pPr algn="l"/>
                <a:r>
                  <a:rPr lang="en-US" altLang="en-US" sz="1100" dirty="0">
                    <a:latin typeface="Tahoma" panose="020B0604030504040204" pitchFamily="34" charset="0"/>
                  </a:rPr>
                  <a:t>Roles:</a:t>
                </a:r>
              </a:p>
              <a:p>
                <a:pPr>
                  <a:buFont typeface="Symbol" panose="05050102010706020507" pitchFamily="18" charset="2"/>
                  <a:buChar char="·"/>
                </a:pPr>
                <a:r>
                  <a:rPr lang="en-US" altLang="en-US" sz="1100" dirty="0">
                    <a:latin typeface="Tahoma" panose="020B0604030504040204" pitchFamily="34" charset="0"/>
                  </a:rPr>
                  <a:t> Guidance and liaison with partners to carry out agreed activities</a:t>
                </a:r>
              </a:p>
              <a:p>
                <a:pPr>
                  <a:buFont typeface="Symbol" panose="05050102010706020507" pitchFamily="18" charset="2"/>
                  <a:buChar char="·"/>
                </a:pPr>
                <a:r>
                  <a:rPr lang="en-US" altLang="en-US" sz="1100" dirty="0">
                    <a:latin typeface="Tahoma" panose="020B0604030504040204" pitchFamily="34" charset="0"/>
                  </a:rPr>
                  <a:t> Development of processes and protocols to match campaign goals and strategies with partners’ interests </a:t>
                </a:r>
              </a:p>
              <a:p>
                <a:pPr>
                  <a:buFont typeface="Symbol" panose="05050102010706020507" pitchFamily="18" charset="2"/>
                  <a:buChar char="·"/>
                </a:pPr>
                <a:r>
                  <a:rPr lang="en-US" altLang="en-US" sz="1100" dirty="0">
                    <a:latin typeface="Tahoma" panose="020B0604030504040204" pitchFamily="34" charset="0"/>
                  </a:rPr>
                  <a:t> Interface with UN-HABITAT divisions and </a:t>
                </a:r>
                <a:r>
                  <a:rPr lang="en-US" altLang="en-US" sz="1100" dirty="0" err="1">
                    <a:latin typeface="Tahoma" panose="020B0604030504040204" pitchFamily="34" charset="0"/>
                  </a:rPr>
                  <a:t>programmes</a:t>
                </a:r>
                <a:endParaRPr lang="en-US" altLang="en-US" sz="1100" dirty="0">
                  <a:latin typeface="Tahoma" panose="020B0604030504040204" pitchFamily="34" charset="0"/>
                </a:endParaRPr>
              </a:p>
              <a:p>
                <a:pPr>
                  <a:buFont typeface="Symbol" panose="05050102010706020507" pitchFamily="18" charset="2"/>
                  <a:buChar char="·"/>
                </a:pPr>
                <a:r>
                  <a:rPr lang="en-US" altLang="en-US" sz="1100" dirty="0">
                    <a:latin typeface="Tahoma" panose="020B0604030504040204" pitchFamily="34" charset="0"/>
                  </a:rPr>
                  <a:t> Mainstreaming of the Campaign throughout the organization </a:t>
                </a:r>
              </a:p>
              <a:p>
                <a:pPr>
                  <a:buFont typeface="Symbol" panose="05050102010706020507" pitchFamily="18" charset="2"/>
                  <a:buChar char="·"/>
                </a:pPr>
                <a:r>
                  <a:rPr lang="en-US" altLang="en-US" sz="1100" dirty="0">
                    <a:latin typeface="Tahoma" panose="020B0604030504040204" pitchFamily="34" charset="0"/>
                  </a:rPr>
                  <a:t> Coordination among partners, among committees and between committees </a:t>
                </a:r>
              </a:p>
              <a:p>
                <a:pPr>
                  <a:buFont typeface="Symbol" panose="05050102010706020507" pitchFamily="18" charset="2"/>
                  <a:buChar char="·"/>
                </a:pPr>
                <a:r>
                  <a:rPr lang="en-US" altLang="en-US" sz="1100" dirty="0">
                    <a:latin typeface="Tahoma" panose="020B0604030504040204" pitchFamily="34" charset="0"/>
                  </a:rPr>
                  <a:t> Coordinating workplan and events</a:t>
                </a:r>
              </a:p>
              <a:p>
                <a:pPr>
                  <a:buFont typeface="Symbol" panose="05050102010706020507" pitchFamily="18" charset="2"/>
                  <a:buChar char="·"/>
                </a:pPr>
                <a:r>
                  <a:rPr lang="en-US" altLang="en-US" sz="1100" dirty="0">
                    <a:latin typeface="Tahoma" panose="020B0604030504040204" pitchFamily="34" charset="0"/>
                  </a:rPr>
                  <a:t> Organizing external flow of information</a:t>
                </a:r>
              </a:p>
              <a:p>
                <a:pPr>
                  <a:buFont typeface="Symbol" panose="05050102010706020507" pitchFamily="18" charset="2"/>
                  <a:buChar char="·"/>
                </a:pPr>
                <a:r>
                  <a:rPr lang="en-US" altLang="en-US" sz="1100" dirty="0">
                    <a:latin typeface="Tahoma" panose="020B0604030504040204" pitchFamily="34" charset="0"/>
                  </a:rPr>
                  <a:t> Monitoring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506" y="5761"/>
                <a:ext cx="3500" cy="403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groups or Sub-Committee</a:t>
                </a:r>
              </a:p>
              <a:p>
                <a:pPr lvl="1" algn="l"/>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Tools and Methods</a:t>
                </a:r>
              </a:p>
              <a:p>
                <a:pPr marL="171450" indent="-171450">
                  <a:buFont typeface="Arial" panose="020B0604020202020204" pitchFamily="34" charset="0"/>
                  <a:buChar char="•"/>
                </a:pPr>
                <a:r>
                  <a:rPr lang="en-US" altLang="en-US" sz="1100" dirty="0">
                    <a:latin typeface="Tahoma" panose="020B0604030504040204" pitchFamily="34" charset="0"/>
                  </a:rPr>
                  <a:t>Good policies and enabling legislations</a:t>
                </a:r>
              </a:p>
              <a:p>
                <a:pPr marL="171450" indent="-171450">
                  <a:buFont typeface="Arial" panose="020B0604020202020204" pitchFamily="34" charset="0"/>
                  <a:buChar char="•"/>
                </a:pPr>
                <a:r>
                  <a:rPr lang="en-US" altLang="en-US" sz="1100" dirty="0">
                    <a:latin typeface="Tahoma" panose="020B0604030504040204" pitchFamily="34" charset="0"/>
                  </a:rPr>
                  <a:t>100 Cities Initiative</a:t>
                </a:r>
              </a:p>
              <a:p>
                <a:pPr marL="171450" indent="-171450">
                  <a:buFont typeface="Arial" panose="020B0604020202020204" pitchFamily="34" charset="0"/>
                  <a:buChar char="•"/>
                </a:pPr>
                <a:r>
                  <a:rPr lang="en-US" altLang="en-US" sz="1100" dirty="0">
                    <a:latin typeface="Tahoma" panose="020B0604030504040204" pitchFamily="34" charset="0"/>
                  </a:rPr>
                  <a:t>Communication</a:t>
                </a:r>
              </a:p>
              <a:p>
                <a:pPr marL="171450" indent="-171450">
                  <a:buFont typeface="Arial" panose="020B0604020202020204" pitchFamily="34" charset="0"/>
                  <a:buChar char="•"/>
                </a:pPr>
                <a:r>
                  <a:rPr lang="en-US" altLang="en-US" sz="1100" dirty="0">
                    <a:latin typeface="Tahoma" panose="020B0604030504040204" pitchFamily="34" charset="0"/>
                  </a:rPr>
                  <a:t>Resource mobilization</a:t>
                </a:r>
              </a:p>
              <a:p>
                <a:pPr marL="171450" indent="-171450">
                  <a:buFont typeface="Arial" panose="020B0604020202020204" pitchFamily="34" charset="0"/>
                  <a:buChar char="•"/>
                </a:pPr>
                <a:r>
                  <a:rPr lang="en-US" altLang="en-US" sz="1100" dirty="0">
                    <a:latin typeface="Tahoma" panose="020B0604030504040204" pitchFamily="34" charset="0"/>
                  </a:rPr>
                  <a:t>Monitoring and reporting</a:t>
                </a:r>
              </a:p>
              <a:p>
                <a:pPr algn="l"/>
                <a:endParaRPr lang="en-US" altLang="en-US" sz="1000" dirty="0">
                  <a:latin typeface="Tahoma" panose="020B0604030504040204" pitchFamily="34" charset="0"/>
                </a:endParaRPr>
              </a:p>
            </p:txBody>
          </p:sp>
          <p:sp>
            <p:nvSpPr>
              <p:cNvPr id="605196" name="Text Box 12">
                <a:extLst>
                  <a:ext uri="{FF2B5EF4-FFF2-40B4-BE49-F238E27FC236}">
                    <a16:creationId xmlns:a16="http://schemas.microsoft.com/office/drawing/2014/main" id="{75CA628B-3F48-4F44-9CFA-5101C0835441}"/>
                  </a:ext>
                </a:extLst>
              </p:cNvPr>
              <p:cNvSpPr txBox="1">
                <a:spLocks noChangeArrowheads="1"/>
              </p:cNvSpPr>
              <p:nvPr/>
            </p:nvSpPr>
            <p:spPr bwMode="auto">
              <a:xfrm>
                <a:off x="1326" y="5777"/>
                <a:ext cx="3788" cy="402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Standing Committee </a:t>
                </a:r>
              </a:p>
              <a:p>
                <a:pPr algn="l"/>
                <a:endParaRPr lang="en-US" altLang="en-US" sz="1200" dirty="0">
                  <a:latin typeface="Tahoma" panose="020B0604030504040204" pitchFamily="34" charset="0"/>
                </a:endParaRPr>
              </a:p>
              <a:p>
                <a:pPr algn="l"/>
                <a:r>
                  <a:rPr lang="en-US" altLang="en-US" sz="1100" dirty="0">
                    <a:latin typeface="Tahoma" panose="020B0604030504040204" pitchFamily="34" charset="0"/>
                  </a:rPr>
                  <a:t>Executive organ of the Steering Committee</a:t>
                </a:r>
              </a:p>
              <a:p>
                <a:pPr algn="l"/>
                <a:r>
                  <a:rPr lang="en-US" altLang="en-US" sz="1100" dirty="0">
                    <a:latin typeface="Tahoma" panose="020B0604030504040204" pitchFamily="34" charset="0"/>
                  </a:rPr>
                  <a:t>Roles:</a:t>
                </a:r>
              </a:p>
              <a:p>
                <a:pPr algn="l">
                  <a:buFont typeface="Symbol" panose="05050102010706020507" pitchFamily="18" charset="2"/>
                  <a:buChar char="·"/>
                </a:pPr>
                <a:r>
                  <a:rPr lang="en-US" altLang="en-US" sz="1100" dirty="0">
                    <a:latin typeface="Tahoma" panose="020B0604030504040204" pitchFamily="34" charset="0"/>
                  </a:rPr>
                  <a:t> Setting and approving agendas</a:t>
                </a:r>
              </a:p>
              <a:p>
                <a:pPr>
                  <a:buFont typeface="Symbol" panose="05050102010706020507" pitchFamily="18" charset="2"/>
                  <a:buChar char="·"/>
                </a:pPr>
                <a:r>
                  <a:rPr lang="en-US" altLang="en-US" sz="1100" dirty="0">
                    <a:latin typeface="Tahoma" panose="020B0604030504040204" pitchFamily="34" charset="0"/>
                  </a:rPr>
                  <a:t> Reviewing progress report</a:t>
                </a:r>
              </a:p>
              <a:p>
                <a:pPr>
                  <a:buFont typeface="Symbol" panose="05050102010706020507" pitchFamily="18" charset="2"/>
                  <a:buChar char="·"/>
                </a:pPr>
                <a:r>
                  <a:rPr lang="en-US" altLang="en-US" sz="1100" dirty="0">
                    <a:latin typeface="Tahoma" panose="020B0604030504040204" pitchFamily="34" charset="0"/>
                  </a:rPr>
                  <a:t> Approving expenditures</a:t>
                </a:r>
              </a:p>
              <a:p>
                <a:pPr>
                  <a:buFont typeface="Symbol" panose="05050102010706020507" pitchFamily="18" charset="2"/>
                  <a:buChar char="·"/>
                </a:pPr>
                <a:r>
                  <a:rPr lang="en-US" altLang="en-US" sz="1100" dirty="0">
                    <a:latin typeface="Tahoma" panose="020B0604030504040204" pitchFamily="34" charset="0"/>
                  </a:rPr>
                  <a:t> Reviewing new member applications</a:t>
                </a:r>
              </a:p>
              <a:p>
                <a:pPr>
                  <a:buFont typeface="Symbol" panose="05050102010706020507" pitchFamily="18" charset="2"/>
                  <a:buChar char="·"/>
                </a:pPr>
                <a:r>
                  <a:rPr lang="en-US" altLang="en-US" sz="1100" dirty="0">
                    <a:latin typeface="Tahoma" panose="020B0604030504040204" pitchFamily="34" charset="0"/>
                  </a:rPr>
                  <a:t> Monitoring the composition of Steering Committee (STC)</a:t>
                </a: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6958" y="888"/>
                <a:ext cx="3502" cy="53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a:latin typeface="Tahoma" panose="020B0604030504040204" pitchFamily="34" charset="0"/>
                  </a:rPr>
                  <a:t>Executive Director</a:t>
                </a:r>
                <a:endParaRPr lang="en-US" altLang="en-US"/>
              </a:p>
            </p:txBody>
          </p:sp>
          <p:sp>
            <p:nvSpPr>
              <p:cNvPr id="605198" name="Line 14">
                <a:extLst>
                  <a:ext uri="{FF2B5EF4-FFF2-40B4-BE49-F238E27FC236}">
                    <a16:creationId xmlns:a16="http://schemas.microsoft.com/office/drawing/2014/main" id="{10921A57-A0F1-4827-A0BA-F03B5C2094B1}"/>
                  </a:ext>
                </a:extLst>
              </p:cNvPr>
              <p:cNvSpPr>
                <a:spLocks noChangeShapeType="1"/>
              </p:cNvSpPr>
              <p:nvPr/>
            </p:nvSpPr>
            <p:spPr bwMode="auto">
              <a:xfrm flipV="1">
                <a:off x="3602" y="5420"/>
                <a:ext cx="0" cy="35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371" y="1444"/>
                <a:ext cx="0" cy="36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589" y="3245"/>
                <a:ext cx="83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3" name="Line 16">
              <a:extLst>
                <a:ext uri="{FF2B5EF4-FFF2-40B4-BE49-F238E27FC236}">
                  <a16:creationId xmlns:a16="http://schemas.microsoft.com/office/drawing/2014/main" id="{D229AFF1-6A81-4BCB-B268-FA46B7EACCDC}"/>
                </a:ext>
              </a:extLst>
            </p:cNvPr>
            <p:cNvSpPr>
              <a:spLocks noChangeShapeType="1"/>
            </p:cNvSpPr>
            <p:nvPr/>
          </p:nvSpPr>
          <p:spPr bwMode="auto">
            <a:xfrm flipV="1">
              <a:off x="7611063" y="1491888"/>
              <a:ext cx="0" cy="20981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 name="Line 14">
              <a:extLst>
                <a:ext uri="{FF2B5EF4-FFF2-40B4-BE49-F238E27FC236}">
                  <a16:creationId xmlns:a16="http://schemas.microsoft.com/office/drawing/2014/main" id="{50460F48-B86D-4646-804B-2F6FE01628BC}"/>
                </a:ext>
              </a:extLst>
            </p:cNvPr>
            <p:cNvSpPr>
              <a:spLocks noChangeShapeType="1"/>
            </p:cNvSpPr>
            <p:nvPr/>
          </p:nvSpPr>
          <p:spPr bwMode="auto">
            <a:xfrm flipV="1">
              <a:off x="5867794" y="3811776"/>
              <a:ext cx="0" cy="20749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447" y="144618"/>
            <a:ext cx="1758950" cy="1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3231A32-C6DF-574D-9BF2-02B89E871A7A}"/>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19" name="Graphic 33" descr="Meeting">
            <a:extLst>
              <a:ext uri="{FF2B5EF4-FFF2-40B4-BE49-F238E27FC236}">
                <a16:creationId xmlns:a16="http://schemas.microsoft.com/office/drawing/2014/main" id="{FF019362-3393-8B4D-B602-4B0BB4DDD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94285" y="1467411"/>
            <a:ext cx="861398" cy="861398"/>
          </a:xfrm>
          <a:prstGeom prst="rect">
            <a:avLst/>
          </a:prstGeom>
        </p:spPr>
      </p:pic>
      <p:pic>
        <p:nvPicPr>
          <p:cNvPr id="27" name="Graphic 33" descr="Meeting">
            <a:extLst>
              <a:ext uri="{FF2B5EF4-FFF2-40B4-BE49-F238E27FC236}">
                <a16:creationId xmlns:a16="http://schemas.microsoft.com/office/drawing/2014/main" id="{40C26FA7-109F-0B49-89E5-24D064DD34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34" y="6058303"/>
            <a:ext cx="738587" cy="738587"/>
          </a:xfrm>
          <a:prstGeom prst="rect">
            <a:avLst/>
          </a:prstGeom>
        </p:spPr>
      </p:pic>
      <p:pic>
        <p:nvPicPr>
          <p:cNvPr id="30" name="Graphic 33" descr="Meeting">
            <a:extLst>
              <a:ext uri="{FF2B5EF4-FFF2-40B4-BE49-F238E27FC236}">
                <a16:creationId xmlns:a16="http://schemas.microsoft.com/office/drawing/2014/main" id="{832850B4-3544-9E41-8163-FF9322BDD2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8940" y="6045508"/>
            <a:ext cx="738587" cy="738587"/>
          </a:xfrm>
          <a:prstGeom prst="rect">
            <a:avLst/>
          </a:prstGeom>
        </p:spPr>
      </p:pic>
      <p:pic>
        <p:nvPicPr>
          <p:cNvPr id="31" name="Graphic 10" descr="Male profile">
            <a:extLst>
              <a:ext uri="{FF2B5EF4-FFF2-40B4-BE49-F238E27FC236}">
                <a16:creationId xmlns:a16="http://schemas.microsoft.com/office/drawing/2014/main" id="{2F1A8B29-622F-6945-9538-4435255BCD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4999" y="0"/>
            <a:ext cx="1006540" cy="1006540"/>
          </a:xfrm>
          <a:prstGeom prst="rect">
            <a:avLst/>
          </a:prstGeom>
        </p:spPr>
      </p:pic>
    </p:spTree>
    <p:extLst>
      <p:ext uri="{BB962C8B-B14F-4D97-AF65-F5344CB8AC3E}">
        <p14:creationId xmlns:p14="http://schemas.microsoft.com/office/powerpoint/2010/main" val="378660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highlight>
                  <a:srgbClr val="FFFF00"/>
                </a:highlight>
              </a:rPr>
              <a:t>Current</a:t>
            </a:r>
            <a:r>
              <a:rPr lang="en-US" altLang="en-US" sz="3600" dirty="0"/>
              <a:t>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1707449542"/>
              </p:ext>
            </p:extLst>
          </p:nvPr>
        </p:nvGraphicFramePr>
        <p:xfrm>
          <a:off x="749299" y="1120248"/>
          <a:ext cx="10515600" cy="5043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F538077-4A78-8B4A-B096-A79592E13A2A}"/>
              </a:ext>
            </a:extLst>
          </p:cNvPr>
          <p:cNvSpPr txBox="1"/>
          <p:nvPr/>
        </p:nvSpPr>
        <p:spPr>
          <a:xfrm>
            <a:off x="9884217" y="243387"/>
            <a:ext cx="1877639" cy="1384995"/>
          </a:xfrm>
          <a:prstGeom prst="rect">
            <a:avLst/>
          </a:prstGeom>
          <a:solidFill>
            <a:srgbClr val="FFFF00"/>
          </a:solidFill>
          <a:ln w="28575">
            <a:solidFill>
              <a:srgbClr val="FF0E89"/>
            </a:solidFill>
          </a:ln>
        </p:spPr>
        <p:txBody>
          <a:bodyPr wrap="square" rtlCol="0">
            <a:spAutoFit/>
          </a:bodyPr>
          <a:lstStyle/>
          <a:p>
            <a:pPr algn="ctr"/>
            <a:r>
              <a:rPr lang="en-KE" sz="2800" dirty="0"/>
              <a:t>individuals cannot be members</a:t>
            </a:r>
          </a:p>
        </p:txBody>
      </p:sp>
    </p:spTree>
    <p:extLst>
      <p:ext uri="{BB962C8B-B14F-4D97-AF65-F5344CB8AC3E}">
        <p14:creationId xmlns:p14="http://schemas.microsoft.com/office/powerpoint/2010/main" val="41179907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extLst>
              <p:ext uri="{D42A27DB-BD31-4B8C-83A1-F6EECF244321}">
                <p14:modId xmlns:p14="http://schemas.microsoft.com/office/powerpoint/2010/main" val="1235742924"/>
              </p:ext>
            </p:extLst>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highlight>
                  <a:srgbClr val="FFFF00"/>
                </a:highlight>
                <a:latin typeface="+mj-lt"/>
              </a:rPr>
              <a:t>Currently</a:t>
            </a:r>
            <a:r>
              <a:rPr lang="en-US" altLang="en-US" sz="2800" dirty="0">
                <a:latin typeface="+mj-lt"/>
              </a:rPr>
              <a:t> Constituencies Partners Groups form </a:t>
            </a:r>
          </a:p>
          <a:p>
            <a:pPr eaLnBrk="1" hangingPunct="1">
              <a:spcBef>
                <a:spcPct val="0"/>
              </a:spcBef>
              <a:buFontTx/>
              <a:buNone/>
            </a:pPr>
            <a:r>
              <a:rPr lang="en-US" altLang="en-US" sz="2800" dirty="0">
                <a:latin typeface="+mj-lt"/>
              </a:rPr>
              <a:t>the STANDING 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Standing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57159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ABB264F-3AAF-8943-B5DB-271CFF36776E}"/>
              </a:ext>
            </a:extLst>
          </p:cNvPr>
          <p:cNvSpPr/>
          <p:nvPr/>
        </p:nvSpPr>
        <p:spPr>
          <a:xfrm>
            <a:off x="2960504" y="1689710"/>
            <a:ext cx="3962809" cy="2582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26" name="Rectangle 25">
            <a:extLst>
              <a:ext uri="{FF2B5EF4-FFF2-40B4-BE49-F238E27FC236}">
                <a16:creationId xmlns:a16="http://schemas.microsoft.com/office/drawing/2014/main" id="{9A79C6B9-DBD3-A742-8957-21F9467DC2F3}"/>
              </a:ext>
            </a:extLst>
          </p:cNvPr>
          <p:cNvSpPr/>
          <p:nvPr/>
        </p:nvSpPr>
        <p:spPr>
          <a:xfrm>
            <a:off x="7931233" y="1689197"/>
            <a:ext cx="2804221" cy="24087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4" name="Rectangle 3">
            <a:extLst>
              <a:ext uri="{FF2B5EF4-FFF2-40B4-BE49-F238E27FC236}">
                <a16:creationId xmlns:a16="http://schemas.microsoft.com/office/drawing/2014/main" id="{2E5E9BC2-4EF7-BD46-9B27-0BCE23BF494D}"/>
              </a:ext>
            </a:extLst>
          </p:cNvPr>
          <p:cNvSpPr/>
          <p:nvPr/>
        </p:nvSpPr>
        <p:spPr>
          <a:xfrm>
            <a:off x="1413337" y="4376067"/>
            <a:ext cx="3551185" cy="23872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 name="Title 2">
            <a:extLst>
              <a:ext uri="{FF2B5EF4-FFF2-40B4-BE49-F238E27FC236}">
                <a16:creationId xmlns:a16="http://schemas.microsoft.com/office/drawing/2014/main" id="{303166E7-4A97-4E1A-994F-C64CEB3C23C9}"/>
              </a:ext>
            </a:extLst>
          </p:cNvPr>
          <p:cNvSpPr>
            <a:spLocks noGrp="1"/>
          </p:cNvSpPr>
          <p:nvPr>
            <p:ph type="title"/>
          </p:nvPr>
        </p:nvSpPr>
        <p:spPr>
          <a:xfrm>
            <a:off x="2465693" y="212487"/>
            <a:ext cx="2572514" cy="1325563"/>
          </a:xfrm>
        </p:spPr>
        <p:txBody>
          <a:bodyPr>
            <a:normAutofit fontScale="90000"/>
          </a:bodyPr>
          <a:lstStyle/>
          <a:p>
            <a:br>
              <a:rPr lang="en-US" sz="2400" b="1" dirty="0"/>
            </a:br>
            <a:r>
              <a:rPr lang="en-US" sz="3100" b="1" dirty="0">
                <a:highlight>
                  <a:srgbClr val="FFFF00"/>
                </a:highlight>
              </a:rPr>
              <a:t>NEW</a:t>
            </a:r>
            <a:r>
              <a:rPr lang="en-US" sz="3100" b="1" dirty="0"/>
              <a:t> simplified</a:t>
            </a:r>
            <a:br>
              <a:rPr lang="en-US" sz="3100" b="1" dirty="0"/>
            </a:br>
            <a:r>
              <a:rPr lang="en-US" sz="3100" b="1" dirty="0"/>
              <a:t>governance</a:t>
            </a:r>
            <a:br>
              <a:rPr lang="en-US" sz="2400" b="1" dirty="0"/>
            </a:br>
            <a:endParaRPr lang="en-US" sz="2400" b="1" dirty="0"/>
          </a:p>
        </p:txBody>
      </p:sp>
      <p:grpSp>
        <p:nvGrpSpPr>
          <p:cNvPr id="2" name="Group 1"/>
          <p:cNvGrpSpPr/>
          <p:nvPr/>
        </p:nvGrpSpPr>
        <p:grpSpPr>
          <a:xfrm>
            <a:off x="1526484" y="904797"/>
            <a:ext cx="9898051" cy="6177071"/>
            <a:chOff x="1467051" y="862132"/>
            <a:chExt cx="9898051" cy="6177071"/>
          </a:xfrm>
        </p:grpSpPr>
        <p:grpSp>
          <p:nvGrpSpPr>
            <p:cNvPr id="605189" name="Group 5">
              <a:extLst>
                <a:ext uri="{FF2B5EF4-FFF2-40B4-BE49-F238E27FC236}">
                  <a16:creationId xmlns:a16="http://schemas.microsoft.com/office/drawing/2014/main" id="{8131387F-77FE-4324-9749-ABCD0406E893}"/>
                </a:ext>
              </a:extLst>
            </p:cNvPr>
            <p:cNvGrpSpPr>
              <a:grpSpLocks noChangeAspect="1"/>
            </p:cNvGrpSpPr>
            <p:nvPr/>
          </p:nvGrpSpPr>
          <p:grpSpPr bwMode="auto">
            <a:xfrm>
              <a:off x="1467051" y="862132"/>
              <a:ext cx="9898051" cy="6177071"/>
              <a:chOff x="-512" y="364"/>
              <a:chExt cx="17031" cy="10628"/>
            </a:xfrm>
          </p:grpSpPr>
          <p:sp>
            <p:nvSpPr>
              <p:cNvPr id="605190" name="AutoShape 6">
                <a:extLst>
                  <a:ext uri="{FF2B5EF4-FFF2-40B4-BE49-F238E27FC236}">
                    <a16:creationId xmlns:a16="http://schemas.microsoft.com/office/drawing/2014/main" id="{B46D9075-89D1-424A-B5CB-23560FCDDF13}"/>
                  </a:ext>
                </a:extLst>
              </p:cNvPr>
              <p:cNvSpPr>
                <a:spLocks noChangeAspect="1" noChangeArrowheads="1"/>
              </p:cNvSpPr>
              <p:nvPr/>
            </p:nvSpPr>
            <p:spPr bwMode="auto">
              <a:xfrm>
                <a:off x="261" y="905"/>
                <a:ext cx="16258" cy="1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lstStyle/>
              <a:p>
                <a:endParaRPr lang="en-US"/>
              </a:p>
            </p:txBody>
          </p:sp>
          <p:sp>
            <p:nvSpPr>
              <p:cNvPr id="605191" name="Text Box 7">
                <a:extLst>
                  <a:ext uri="{FF2B5EF4-FFF2-40B4-BE49-F238E27FC236}">
                    <a16:creationId xmlns:a16="http://schemas.microsoft.com/office/drawing/2014/main" id="{89FC85FC-0A23-468A-9F28-E4BD23358381}"/>
                  </a:ext>
                </a:extLst>
              </p:cNvPr>
              <p:cNvSpPr txBox="1">
                <a:spLocks noChangeArrowheads="1"/>
              </p:cNvSpPr>
              <p:nvPr/>
            </p:nvSpPr>
            <p:spPr bwMode="auto">
              <a:xfrm>
                <a:off x="2264" y="1954"/>
                <a:ext cx="6157" cy="2857"/>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Steering Committee </a:t>
                </a:r>
              </a:p>
              <a:p>
                <a:pPr algn="ctr"/>
                <a:endParaRPr lang="en-US" altLang="en-US" sz="1200" b="1"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Comprised of (maximum) 16 elected representatives of the various constituencies</a:t>
                </a:r>
              </a:p>
              <a:p>
                <a:pPr marL="171450" indent="-171450" algn="l">
                  <a:buFont typeface="Arial" panose="020B0604020202020204" pitchFamily="34" charset="0"/>
                  <a:buChar char="•"/>
                </a:pPr>
                <a:r>
                  <a:rPr lang="en-US" altLang="en-US" sz="1100" dirty="0">
                    <a:latin typeface="Tahoma" panose="020B0604030504040204" pitchFamily="34" charset="0"/>
                  </a:rPr>
                  <a:t>Chaired by (2-3) elected representatives for a two-year mandate between two World Urban Forums</a:t>
                </a:r>
              </a:p>
              <a:p>
                <a:pPr marL="171450" indent="-171450" algn="l">
                  <a:buFont typeface="Arial" panose="020B0604020202020204" pitchFamily="34" charset="0"/>
                  <a:buChar char="•"/>
                </a:pPr>
                <a:r>
                  <a:rPr lang="en-US" altLang="en-US" sz="1100" dirty="0">
                    <a:latin typeface="Tahoma" panose="020B0604030504040204" pitchFamily="34" charset="0"/>
                  </a:rPr>
                  <a:t>WUC Governing body</a:t>
                </a:r>
              </a:p>
              <a:p>
                <a:pPr marL="171450" indent="-171450" algn="l">
                  <a:buFont typeface="Arial" panose="020B0604020202020204" pitchFamily="34" charset="0"/>
                  <a:buChar char="•"/>
                </a:pPr>
                <a:r>
                  <a:rPr lang="en-US" altLang="en-US" sz="1100" dirty="0">
                    <a:latin typeface="Tahoma" panose="020B0604030504040204" pitchFamily="34" charset="0"/>
                  </a:rPr>
                  <a:t>Advisory to the Executive Director </a:t>
                </a:r>
                <a:r>
                  <a:rPr lang="en-US" altLang="en-US" sz="1100" dirty="0">
                    <a:highlight>
                      <a:srgbClr val="FFFF00"/>
                    </a:highlight>
                    <a:latin typeface="Tahoma" panose="020B0604030504040204" pitchFamily="34" charset="0"/>
                  </a:rPr>
                  <a:t>on advocacy</a:t>
                </a:r>
              </a:p>
              <a:p>
                <a:pPr marL="171450" indent="-171450" algn="l">
                  <a:buFont typeface="Arial" panose="020B0604020202020204" pitchFamily="34" charset="0"/>
                  <a:buChar char="•"/>
                </a:pPr>
                <a:r>
                  <a:rPr lang="en-US" altLang="en-US" sz="1100" dirty="0">
                    <a:latin typeface="Tahoma" panose="020B0604030504040204" pitchFamily="34" charset="0"/>
                  </a:rPr>
                  <a:t>Quarterly meeting</a:t>
                </a:r>
              </a:p>
              <a:p>
                <a:pPr algn="l"/>
                <a:endParaRPr lang="en-US" altLang="en-US" sz="1100" dirty="0">
                  <a:latin typeface="Tahoma" panose="020B0604030504040204" pitchFamily="34" charset="0"/>
                </a:endParaRPr>
              </a:p>
              <a:p>
                <a:endParaRPr lang="en-US" altLang="en-US" dirty="0"/>
              </a:p>
            </p:txBody>
          </p:sp>
          <p:sp>
            <p:nvSpPr>
              <p:cNvPr id="605192" name="Text Box 8">
                <a:extLst>
                  <a:ext uri="{FF2B5EF4-FFF2-40B4-BE49-F238E27FC236}">
                    <a16:creationId xmlns:a16="http://schemas.microsoft.com/office/drawing/2014/main" id="{A3061526-33D9-44EC-83E6-7DE74094848E}"/>
                  </a:ext>
                </a:extLst>
              </p:cNvPr>
              <p:cNvSpPr txBox="1">
                <a:spLocks noChangeArrowheads="1"/>
              </p:cNvSpPr>
              <p:nvPr/>
            </p:nvSpPr>
            <p:spPr bwMode="auto">
              <a:xfrm>
                <a:off x="10694" y="1924"/>
                <a:ext cx="4370" cy="3693"/>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Secretariat</a:t>
                </a:r>
                <a:endParaRPr lang="en-US" altLang="en-US" sz="1200" dirty="0">
                  <a:latin typeface="Tahoma" panose="020B0604030504040204" pitchFamily="34" charset="0"/>
                </a:endParaRPr>
              </a:p>
              <a:p>
                <a:pPr marL="171450" indent="-171450" algn="l">
                  <a:buFont typeface="Arial" panose="020B0604020202020204" pitchFamily="34" charset="0"/>
                  <a:buChar char="•"/>
                </a:pPr>
                <a:r>
                  <a:rPr lang="en-US" altLang="en-US" sz="1100" dirty="0">
                    <a:latin typeface="Tahoma" panose="020B0604030504040204" pitchFamily="34" charset="0"/>
                  </a:rPr>
                  <a:t>Guidance and liaison with partners to carry out agreed activities</a:t>
                </a:r>
              </a:p>
              <a:p>
                <a:pPr marL="171450" indent="-171450">
                  <a:buFont typeface="Arial" panose="020B0604020202020204" pitchFamily="34" charset="0"/>
                  <a:buChar char="•"/>
                </a:pPr>
                <a:r>
                  <a:rPr lang="en-US" altLang="en-US" sz="1100" dirty="0">
                    <a:latin typeface="Tahoma" panose="020B0604030504040204" pitchFamily="34" charset="0"/>
                  </a:rPr>
                  <a:t>Interface with UN-Habitat </a:t>
                </a:r>
                <a:r>
                  <a:rPr lang="en-US" altLang="en-US" sz="1100" dirty="0" err="1">
                    <a:latin typeface="Tahoma" panose="020B0604030504040204" pitchFamily="34" charset="0"/>
                  </a:rPr>
                  <a:t>programmes</a:t>
                </a:r>
                <a:r>
                  <a:rPr lang="en-US" altLang="en-US" sz="1100" dirty="0">
                    <a:latin typeface="Tahoma" panose="020B0604030504040204" pitchFamily="34" charset="0"/>
                  </a:rPr>
                  <a:t>, mainstreaming of WUC throughout the organization </a:t>
                </a:r>
              </a:p>
              <a:p>
                <a:pPr marL="171450" indent="-171450">
                  <a:buFont typeface="Arial" panose="020B0604020202020204" pitchFamily="34" charset="0"/>
                  <a:buChar char="•"/>
                </a:pPr>
                <a:r>
                  <a:rPr lang="en-US" altLang="en-US" sz="1100" dirty="0">
                    <a:latin typeface="Tahoma" panose="020B0604030504040204" pitchFamily="34" charset="0"/>
                  </a:rPr>
                  <a:t>Coordination of Steering Committee and working groups, workplan and events</a:t>
                </a:r>
              </a:p>
              <a:p>
                <a:pPr marL="171450" indent="-171450">
                  <a:buFont typeface="Arial" panose="020B0604020202020204" pitchFamily="34" charset="0"/>
                  <a:buChar char="•"/>
                </a:pPr>
                <a:r>
                  <a:rPr lang="en-US" altLang="en-US" sz="1100" dirty="0">
                    <a:latin typeface="Tahoma" panose="020B0604030504040204" pitchFamily="34" charset="0"/>
                  </a:rPr>
                  <a:t>Organizing external flow of information</a:t>
                </a:r>
              </a:p>
              <a:p>
                <a:pPr marL="171450" indent="-171450">
                  <a:buFont typeface="Arial" panose="020B0604020202020204" pitchFamily="34" charset="0"/>
                  <a:buChar char="•"/>
                </a:pPr>
                <a:r>
                  <a:rPr lang="en-US" altLang="en-US" sz="1100" dirty="0">
                    <a:latin typeface="Tahoma" panose="020B0604030504040204" pitchFamily="34" charset="0"/>
                  </a:rPr>
                  <a:t>Monitoring partners activities</a:t>
                </a:r>
                <a:r>
                  <a:rPr lang="en-US" altLang="en-US" sz="1200" dirty="0">
                    <a:latin typeface="Calibri" panose="020F0502020204030204" pitchFamily="34" charset="0"/>
                  </a:rPr>
                  <a:t> </a:t>
                </a:r>
              </a:p>
            </p:txBody>
          </p:sp>
          <p:sp>
            <p:nvSpPr>
              <p:cNvPr id="605195" name="Text Box 11">
                <a:extLst>
                  <a:ext uri="{FF2B5EF4-FFF2-40B4-BE49-F238E27FC236}">
                    <a16:creationId xmlns:a16="http://schemas.microsoft.com/office/drawing/2014/main" id="{9525293C-3C0C-4B8B-804F-F5FA6FCC8C1A}"/>
                  </a:ext>
                </a:extLst>
              </p:cNvPr>
              <p:cNvSpPr txBox="1">
                <a:spLocks noChangeArrowheads="1"/>
              </p:cNvSpPr>
              <p:nvPr/>
            </p:nvSpPr>
            <p:spPr bwMode="auto">
              <a:xfrm>
                <a:off x="-512" y="6478"/>
                <a:ext cx="1765" cy="2736"/>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ea typeface="Tahoma" panose="020B0604030504040204" pitchFamily="34" charset="0"/>
                    <a:cs typeface="Tahoma" panose="020B0604030504040204" pitchFamily="34" charset="0"/>
                  </a:rPr>
                  <a:t>Working group 1:</a:t>
                </a:r>
              </a:p>
              <a:p>
                <a:pPr algn="ctr"/>
                <a:r>
                  <a:rPr lang="en-US" altLang="en-US" sz="1050" b="1" dirty="0">
                    <a:latin typeface="Tahoma" panose="020B0604030504040204" pitchFamily="34" charset="0"/>
                    <a:ea typeface="Tahoma" panose="020B0604030504040204" pitchFamily="34" charset="0"/>
                    <a:cs typeface="Tahoma" panose="020B0604030504040204" pitchFamily="34" charset="0"/>
                  </a:rPr>
                  <a:t> </a:t>
                </a:r>
              </a:p>
              <a:p>
                <a:pPr algn="ctr"/>
                <a:r>
                  <a:rPr lang="en-US" altLang="en-US" sz="1100" dirty="0">
                    <a:latin typeface="Tahoma" panose="020B0604030504040204" pitchFamily="34" charset="0"/>
                    <a:ea typeface="Tahoma" panose="020B0604030504040204" pitchFamily="34" charset="0"/>
                    <a:cs typeface="Tahoma" panose="020B0604030504040204" pitchFamily="34" charset="0"/>
                  </a:rPr>
                  <a:t>Vision &amp; Workplan &amp; Monitoring</a:t>
                </a:r>
                <a:endParaRPr lang="en-US" altLang="en-US" sz="1400" dirty="0">
                  <a:latin typeface="Tahoma" panose="020B0604030504040204" pitchFamily="34" charset="0"/>
                  <a:ea typeface="Tahoma" panose="020B0604030504040204" pitchFamily="34" charset="0"/>
                  <a:cs typeface="Tahoma" panose="020B0604030504040204" pitchFamily="34" charset="0"/>
                </a:endParaRPr>
              </a:p>
              <a:p>
                <a:pPr algn="l"/>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605197" name="Text Box 13">
                <a:extLst>
                  <a:ext uri="{FF2B5EF4-FFF2-40B4-BE49-F238E27FC236}">
                    <a16:creationId xmlns:a16="http://schemas.microsoft.com/office/drawing/2014/main" id="{D14D5771-395E-4039-874F-000C4518D00B}"/>
                  </a:ext>
                </a:extLst>
              </p:cNvPr>
              <p:cNvSpPr txBox="1">
                <a:spLocks noChangeArrowheads="1"/>
              </p:cNvSpPr>
              <p:nvPr/>
            </p:nvSpPr>
            <p:spPr bwMode="auto">
              <a:xfrm>
                <a:off x="6939" y="364"/>
                <a:ext cx="5038" cy="53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a:latin typeface="Tahoma" panose="020B0604030504040204" pitchFamily="34" charset="0"/>
                  </a:rPr>
                  <a:t>Executive Director</a:t>
                </a:r>
                <a:endParaRPr lang="en-US" altLang="en-US"/>
              </a:p>
            </p:txBody>
          </p:sp>
          <p:sp>
            <p:nvSpPr>
              <p:cNvPr id="605200" name="Line 16">
                <a:extLst>
                  <a:ext uri="{FF2B5EF4-FFF2-40B4-BE49-F238E27FC236}">
                    <a16:creationId xmlns:a16="http://schemas.microsoft.com/office/drawing/2014/main" id="{D2A4C887-C725-498B-97DF-793224C0A7B3}"/>
                  </a:ext>
                </a:extLst>
              </p:cNvPr>
              <p:cNvSpPr>
                <a:spLocks noChangeShapeType="1"/>
              </p:cNvSpPr>
              <p:nvPr/>
            </p:nvSpPr>
            <p:spPr bwMode="auto">
              <a:xfrm flipV="1">
                <a:off x="7463" y="903"/>
                <a:ext cx="0" cy="77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05203" name="Line 19">
                <a:extLst>
                  <a:ext uri="{FF2B5EF4-FFF2-40B4-BE49-F238E27FC236}">
                    <a16:creationId xmlns:a16="http://schemas.microsoft.com/office/drawing/2014/main" id="{02FBE03F-24BE-4E77-A830-CB4DF1305656}"/>
                  </a:ext>
                </a:extLst>
              </p:cNvPr>
              <p:cNvSpPr>
                <a:spLocks noChangeShapeType="1"/>
              </p:cNvSpPr>
              <p:nvPr/>
            </p:nvSpPr>
            <p:spPr bwMode="auto">
              <a:xfrm flipH="1">
                <a:off x="8774" y="3735"/>
                <a:ext cx="1734" cy="2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3" name="Line 16">
              <a:extLst>
                <a:ext uri="{FF2B5EF4-FFF2-40B4-BE49-F238E27FC236}">
                  <a16:creationId xmlns:a16="http://schemas.microsoft.com/office/drawing/2014/main" id="{D229AFF1-6A81-4BCB-B268-FA46B7EACCDC}"/>
                </a:ext>
              </a:extLst>
            </p:cNvPr>
            <p:cNvSpPr>
              <a:spLocks noChangeShapeType="1"/>
            </p:cNvSpPr>
            <p:nvPr/>
          </p:nvSpPr>
          <p:spPr bwMode="auto">
            <a:xfrm flipV="1">
              <a:off x="8380877" y="1175402"/>
              <a:ext cx="1597" cy="44811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pic>
        <p:nvPicPr>
          <p:cNvPr id="15" name="Picture 6">
            <a:extLst>
              <a:ext uri="{FF2B5EF4-FFF2-40B4-BE49-F238E27FC236}">
                <a16:creationId xmlns:a16="http://schemas.microsoft.com/office/drawing/2014/main" id="{96F10F6F-086F-400E-B71E-9345155E3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55" y="-151519"/>
            <a:ext cx="1758950" cy="1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11">
            <a:extLst>
              <a:ext uri="{FF2B5EF4-FFF2-40B4-BE49-F238E27FC236}">
                <a16:creationId xmlns:a16="http://schemas.microsoft.com/office/drawing/2014/main" id="{75102292-4859-41DA-BBF5-F8D8A82A6605}"/>
              </a:ext>
            </a:extLst>
          </p:cNvPr>
          <p:cNvSpPr txBox="1">
            <a:spLocks noChangeArrowheads="1"/>
          </p:cNvSpPr>
          <p:nvPr/>
        </p:nvSpPr>
        <p:spPr bwMode="auto">
          <a:xfrm>
            <a:off x="2624876" y="4458298"/>
            <a:ext cx="1025780" cy="1622149"/>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 2:</a:t>
            </a:r>
          </a:p>
          <a:p>
            <a:pPr algn="ctr"/>
            <a:endParaRPr lang="en-US" altLang="en-US" sz="1200" b="1" dirty="0">
              <a:latin typeface="Tahoma" panose="020B0604030504040204" pitchFamily="34" charset="0"/>
            </a:endParaRPr>
          </a:p>
          <a:p>
            <a:pPr algn="ctr"/>
            <a:r>
              <a:rPr lang="en-US" altLang="en-US" sz="1200" b="1" dirty="0">
                <a:latin typeface="Tahoma" panose="020B0604030504040204" pitchFamily="34" charset="0"/>
              </a:rPr>
              <a:t>TBD</a:t>
            </a:r>
          </a:p>
          <a:p>
            <a:pPr algn="l"/>
            <a:endParaRPr lang="en-US" altLang="en-US" sz="1000" dirty="0">
              <a:latin typeface="Tahoma" panose="020B0604030504040204" pitchFamily="34" charset="0"/>
            </a:endParaRPr>
          </a:p>
        </p:txBody>
      </p:sp>
      <p:sp>
        <p:nvSpPr>
          <p:cNvPr id="18" name="Text Box 11">
            <a:extLst>
              <a:ext uri="{FF2B5EF4-FFF2-40B4-BE49-F238E27FC236}">
                <a16:creationId xmlns:a16="http://schemas.microsoft.com/office/drawing/2014/main" id="{6183E3C3-A1B1-4BB3-B622-E068E46FE92C}"/>
              </a:ext>
            </a:extLst>
          </p:cNvPr>
          <p:cNvSpPr txBox="1">
            <a:spLocks noChangeArrowheads="1"/>
          </p:cNvSpPr>
          <p:nvPr/>
        </p:nvSpPr>
        <p:spPr bwMode="auto">
          <a:xfrm>
            <a:off x="3751950" y="4458298"/>
            <a:ext cx="1025780" cy="1636098"/>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Working group 3:</a:t>
            </a:r>
          </a:p>
          <a:p>
            <a:pPr algn="ctr"/>
            <a:endParaRPr lang="en-US" altLang="en-US" sz="1200" b="1" dirty="0">
              <a:latin typeface="Tahoma" panose="020B0604030504040204" pitchFamily="34" charset="0"/>
            </a:endParaRPr>
          </a:p>
          <a:p>
            <a:pPr algn="ctr"/>
            <a:r>
              <a:rPr lang="en-US" altLang="en-US" sz="1200" b="1" dirty="0">
                <a:latin typeface="Tahoma" panose="020B0604030504040204" pitchFamily="34" charset="0"/>
              </a:rPr>
              <a:t>TBD</a:t>
            </a:r>
          </a:p>
          <a:p>
            <a:pPr algn="ctr"/>
            <a:r>
              <a:rPr lang="en-US" altLang="en-US" sz="1200" dirty="0">
                <a:latin typeface="Tahoma" panose="020B0604030504040204" pitchFamily="34" charset="0"/>
              </a:rPr>
              <a:t>More working groups as required</a:t>
            </a:r>
          </a:p>
          <a:p>
            <a:pPr lvl="1" algn="l"/>
            <a:endParaRPr lang="en-US" altLang="en-US" sz="1200" b="1" dirty="0">
              <a:latin typeface="Tahoma" panose="020B0604030504040204" pitchFamily="34" charset="0"/>
            </a:endParaRPr>
          </a:p>
          <a:p>
            <a:pPr algn="l"/>
            <a:endParaRPr lang="en-US" altLang="en-US" sz="1000" dirty="0">
              <a:latin typeface="Tahoma" panose="020B0604030504040204" pitchFamily="34" charset="0"/>
            </a:endParaRPr>
          </a:p>
        </p:txBody>
      </p:sp>
      <p:pic>
        <p:nvPicPr>
          <p:cNvPr id="25" name="Graphic 33" descr="Meeting">
            <a:extLst>
              <a:ext uri="{FF2B5EF4-FFF2-40B4-BE49-F238E27FC236}">
                <a16:creationId xmlns:a16="http://schemas.microsoft.com/office/drawing/2014/main" id="{6A820E54-EFE2-FF48-B64F-071F36862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1906" y="5970138"/>
            <a:ext cx="861398" cy="861398"/>
          </a:xfrm>
          <a:prstGeom prst="rect">
            <a:avLst/>
          </a:prstGeom>
        </p:spPr>
      </p:pic>
      <p:pic>
        <p:nvPicPr>
          <p:cNvPr id="30" name="Graphic 10" descr="Male profile">
            <a:extLst>
              <a:ext uri="{FF2B5EF4-FFF2-40B4-BE49-F238E27FC236}">
                <a16:creationId xmlns:a16="http://schemas.microsoft.com/office/drawing/2014/main" id="{336D9DD8-9207-5347-9F8E-0F489611A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10025" y="311160"/>
            <a:ext cx="634329" cy="634329"/>
          </a:xfrm>
          <a:prstGeom prst="rect">
            <a:avLst/>
          </a:prstGeom>
        </p:spPr>
      </p:pic>
      <p:pic>
        <p:nvPicPr>
          <p:cNvPr id="31" name="Graphic 33" descr="Meeting">
            <a:extLst>
              <a:ext uri="{FF2B5EF4-FFF2-40B4-BE49-F238E27FC236}">
                <a16:creationId xmlns:a16="http://schemas.microsoft.com/office/drawing/2014/main" id="{22E5969F-8FB6-7A48-9D01-387F15A77A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3461" y="3436852"/>
            <a:ext cx="861398" cy="861398"/>
          </a:xfrm>
          <a:prstGeom prst="rect">
            <a:avLst/>
          </a:prstGeom>
        </p:spPr>
      </p:pic>
      <p:pic>
        <p:nvPicPr>
          <p:cNvPr id="32" name="Graphic 33" descr="Meeting">
            <a:extLst>
              <a:ext uri="{FF2B5EF4-FFF2-40B4-BE49-F238E27FC236}">
                <a16:creationId xmlns:a16="http://schemas.microsoft.com/office/drawing/2014/main" id="{1F763027-612D-274E-86F6-797A9C861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8471" y="5962004"/>
            <a:ext cx="861398" cy="861398"/>
          </a:xfrm>
          <a:prstGeom prst="rect">
            <a:avLst/>
          </a:prstGeom>
        </p:spPr>
      </p:pic>
      <p:pic>
        <p:nvPicPr>
          <p:cNvPr id="33" name="Graphic 33" descr="Meeting">
            <a:extLst>
              <a:ext uri="{FF2B5EF4-FFF2-40B4-BE49-F238E27FC236}">
                <a16:creationId xmlns:a16="http://schemas.microsoft.com/office/drawing/2014/main" id="{E5F2FABB-289A-AB46-9D62-FE3E8E1374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8849" y="5936546"/>
            <a:ext cx="861398" cy="861398"/>
          </a:xfrm>
          <a:prstGeom prst="rect">
            <a:avLst/>
          </a:prstGeom>
        </p:spPr>
      </p:pic>
      <p:sp>
        <p:nvSpPr>
          <p:cNvPr id="34" name="Line 16">
            <a:extLst>
              <a:ext uri="{FF2B5EF4-FFF2-40B4-BE49-F238E27FC236}">
                <a16:creationId xmlns:a16="http://schemas.microsoft.com/office/drawing/2014/main" id="{0090420B-DFED-9F46-9877-977828D33928}"/>
              </a:ext>
            </a:extLst>
          </p:cNvPr>
          <p:cNvSpPr>
            <a:spLocks noChangeShapeType="1"/>
          </p:cNvSpPr>
          <p:nvPr/>
        </p:nvSpPr>
        <p:spPr bwMode="auto">
          <a:xfrm flipV="1">
            <a:off x="4138612" y="4215507"/>
            <a:ext cx="0" cy="20981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 name="Rectangle 28">
            <a:extLst>
              <a:ext uri="{FF2B5EF4-FFF2-40B4-BE49-F238E27FC236}">
                <a16:creationId xmlns:a16="http://schemas.microsoft.com/office/drawing/2014/main" id="{1D90FBCC-AC3B-C449-B8FB-32C81F3D731B}"/>
              </a:ext>
            </a:extLst>
          </p:cNvPr>
          <p:cNvSpPr/>
          <p:nvPr/>
        </p:nvSpPr>
        <p:spPr>
          <a:xfrm>
            <a:off x="5079365" y="4376067"/>
            <a:ext cx="5877958" cy="23872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KE" dirty="0"/>
          </a:p>
        </p:txBody>
      </p:sp>
      <p:sp>
        <p:nvSpPr>
          <p:cNvPr id="35" name="Text Box 8">
            <a:extLst>
              <a:ext uri="{FF2B5EF4-FFF2-40B4-BE49-F238E27FC236}">
                <a16:creationId xmlns:a16="http://schemas.microsoft.com/office/drawing/2014/main" id="{9EBA422B-4B17-194F-819A-C434822697DF}"/>
              </a:ext>
            </a:extLst>
          </p:cNvPr>
          <p:cNvSpPr txBox="1">
            <a:spLocks noChangeArrowheads="1"/>
          </p:cNvSpPr>
          <p:nvPr/>
        </p:nvSpPr>
        <p:spPr bwMode="auto">
          <a:xfrm>
            <a:off x="5186604" y="4505923"/>
            <a:ext cx="5684792" cy="948542"/>
          </a:xfrm>
          <a:prstGeom prst="rect">
            <a:avLst/>
          </a:prstGeom>
          <a:solidFill>
            <a:srgbClr val="FFFFFF"/>
          </a:solidFill>
          <a:ln w="9525">
            <a:solidFill>
              <a:srgbClr val="000000"/>
            </a:solidFill>
            <a:miter lim="800000"/>
            <a:headEnd/>
            <a:tailEnd/>
          </a:ln>
        </p:spPr>
        <p:txBody>
          <a:bodyPr lIns="104242" tIns="52121" rIns="104242" bIns="52121"/>
          <a:lstStyle/>
          <a:p>
            <a:pPr algn="ctr"/>
            <a:r>
              <a:rPr lang="en-US" altLang="en-US" sz="1200" b="1" dirty="0">
                <a:latin typeface="Tahoma" panose="020B0604030504040204" pitchFamily="34" charset="0"/>
              </a:rPr>
              <a:t>WUC Assembly</a:t>
            </a:r>
            <a:endParaRPr lang="en-US" altLang="en-US" sz="1200" dirty="0">
              <a:latin typeface="Tahoma" panose="020B0604030504040204" pitchFamily="34" charset="0"/>
            </a:endParaRPr>
          </a:p>
          <a:p>
            <a:pPr marL="171450" indent="-171450">
              <a:buFont typeface="Arial" panose="020B0604020202020204" pitchFamily="34" charset="0"/>
              <a:buChar char="•"/>
            </a:pPr>
            <a:endParaRPr lang="en-US" altLang="en-US" sz="1100" dirty="0">
              <a:latin typeface="Tahoma" panose="020B0604030504040204" pitchFamily="34" charset="0"/>
            </a:endParaRPr>
          </a:p>
          <a:p>
            <a:pPr marL="171450" indent="-171450">
              <a:buFont typeface="Arial" panose="020B0604020202020204" pitchFamily="34" charset="0"/>
              <a:buChar char="•"/>
            </a:pPr>
            <a:r>
              <a:rPr lang="en-US" altLang="en-US" sz="1100" dirty="0">
                <a:latin typeface="Tahoma" panose="020B0604030504040204" pitchFamily="34" charset="0"/>
              </a:rPr>
              <a:t>Share and exchange on results of activities</a:t>
            </a:r>
          </a:p>
          <a:p>
            <a:pPr marL="171450" indent="-171450">
              <a:buFont typeface="Arial" panose="020B0604020202020204" pitchFamily="34" charset="0"/>
              <a:buChar char="•"/>
            </a:pPr>
            <a:r>
              <a:rPr lang="en-US" altLang="en-US" sz="1100" dirty="0">
                <a:latin typeface="Tahoma" panose="020B0604030504040204" pitchFamily="34" charset="0"/>
              </a:rPr>
              <a:t>Meet at least once a year (all members)</a:t>
            </a:r>
            <a:endParaRPr lang="en-US" altLang="en-US" sz="1200" dirty="0">
              <a:latin typeface="Calibri" panose="020F0502020204030204" pitchFamily="34" charset="0"/>
            </a:endParaRPr>
          </a:p>
        </p:txBody>
      </p:sp>
      <p:pic>
        <p:nvPicPr>
          <p:cNvPr id="36" name="Graphic 33" descr="Meeting">
            <a:extLst>
              <a:ext uri="{FF2B5EF4-FFF2-40B4-BE49-F238E27FC236}">
                <a16:creationId xmlns:a16="http://schemas.microsoft.com/office/drawing/2014/main" id="{4EEC4A35-0B5B-3E49-8C5C-89A0EAEF8A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1424" y="5284445"/>
            <a:ext cx="1659617" cy="1659617"/>
          </a:xfrm>
          <a:prstGeom prst="rect">
            <a:avLst/>
          </a:prstGeom>
        </p:spPr>
      </p:pic>
      <p:sp>
        <p:nvSpPr>
          <p:cNvPr id="37" name="Line 16">
            <a:extLst>
              <a:ext uri="{FF2B5EF4-FFF2-40B4-BE49-F238E27FC236}">
                <a16:creationId xmlns:a16="http://schemas.microsoft.com/office/drawing/2014/main" id="{23A572C7-6553-B748-8EEB-AC08FFA31CA4}"/>
              </a:ext>
            </a:extLst>
          </p:cNvPr>
          <p:cNvSpPr>
            <a:spLocks noChangeShapeType="1"/>
          </p:cNvSpPr>
          <p:nvPr/>
        </p:nvSpPr>
        <p:spPr bwMode="auto">
          <a:xfrm flipV="1">
            <a:off x="6063367" y="4221150"/>
            <a:ext cx="0" cy="20981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 name="Rectangular Callout 37">
            <a:extLst>
              <a:ext uri="{FF2B5EF4-FFF2-40B4-BE49-F238E27FC236}">
                <a16:creationId xmlns:a16="http://schemas.microsoft.com/office/drawing/2014/main" id="{02AA7A21-B623-3745-96E3-00209096EC2F}"/>
              </a:ext>
            </a:extLst>
          </p:cNvPr>
          <p:cNvSpPr/>
          <p:nvPr/>
        </p:nvSpPr>
        <p:spPr>
          <a:xfrm>
            <a:off x="1363279" y="3483825"/>
            <a:ext cx="1398321" cy="471162"/>
          </a:xfrm>
          <a:prstGeom prst="wedgeRectCallout">
            <a:avLst>
              <a:gd name="adj1" fmla="val 105676"/>
              <a:gd name="adj2" fmla="val 1016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600" b="1" dirty="0">
                <a:solidFill>
                  <a:sysClr val="windowText" lastClr="000000"/>
                </a:solidFill>
              </a:rPr>
              <a:t>No Standing Committee</a:t>
            </a:r>
          </a:p>
        </p:txBody>
      </p:sp>
      <p:sp>
        <p:nvSpPr>
          <p:cNvPr id="39" name="Rectangular Callout 38">
            <a:extLst>
              <a:ext uri="{FF2B5EF4-FFF2-40B4-BE49-F238E27FC236}">
                <a16:creationId xmlns:a16="http://schemas.microsoft.com/office/drawing/2014/main" id="{93B0FE50-4A17-D049-94BF-332763091FBD}"/>
              </a:ext>
            </a:extLst>
          </p:cNvPr>
          <p:cNvSpPr/>
          <p:nvPr/>
        </p:nvSpPr>
        <p:spPr>
          <a:xfrm>
            <a:off x="1028853" y="1901091"/>
            <a:ext cx="1754068" cy="482365"/>
          </a:xfrm>
          <a:prstGeom prst="wedgeRectCallout">
            <a:avLst>
              <a:gd name="adj1" fmla="val 76121"/>
              <a:gd name="adj2" fmla="val 401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Composed of PCG Chairs</a:t>
            </a:r>
          </a:p>
        </p:txBody>
      </p:sp>
      <p:sp>
        <p:nvSpPr>
          <p:cNvPr id="40" name="Rectangular Callout 39">
            <a:extLst>
              <a:ext uri="{FF2B5EF4-FFF2-40B4-BE49-F238E27FC236}">
                <a16:creationId xmlns:a16="http://schemas.microsoft.com/office/drawing/2014/main" id="{7D6D87D1-EB5C-F641-8637-D29DAA41D9FF}"/>
              </a:ext>
            </a:extLst>
          </p:cNvPr>
          <p:cNvSpPr/>
          <p:nvPr/>
        </p:nvSpPr>
        <p:spPr>
          <a:xfrm>
            <a:off x="10110662" y="5681686"/>
            <a:ext cx="1693378" cy="854430"/>
          </a:xfrm>
          <a:prstGeom prst="wedgeRectCallout">
            <a:avLst>
              <a:gd name="adj1" fmla="val -96601"/>
              <a:gd name="adj2" fmla="val -1095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400" b="1" dirty="0">
                <a:solidFill>
                  <a:sysClr val="windowText" lastClr="000000"/>
                </a:solidFill>
              </a:rPr>
              <a:t>Allows the participation of everyone</a:t>
            </a:r>
          </a:p>
        </p:txBody>
      </p:sp>
      <p:sp>
        <p:nvSpPr>
          <p:cNvPr id="41" name="Rectangular Callout 40">
            <a:extLst>
              <a:ext uri="{FF2B5EF4-FFF2-40B4-BE49-F238E27FC236}">
                <a16:creationId xmlns:a16="http://schemas.microsoft.com/office/drawing/2014/main" id="{E4032B85-548E-9244-8B8D-EA01C3BF68E1}"/>
              </a:ext>
            </a:extLst>
          </p:cNvPr>
          <p:cNvSpPr/>
          <p:nvPr/>
        </p:nvSpPr>
        <p:spPr>
          <a:xfrm>
            <a:off x="1028853" y="2444980"/>
            <a:ext cx="1749739" cy="482365"/>
          </a:xfrm>
          <a:prstGeom prst="wedgeRectCallout">
            <a:avLst>
              <a:gd name="adj1" fmla="val 77416"/>
              <a:gd name="adj2" fmla="val 1361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200" b="1" dirty="0">
                <a:solidFill>
                  <a:sysClr val="windowText" lastClr="000000"/>
                </a:solidFill>
              </a:rPr>
              <a:t> </a:t>
            </a:r>
            <a:r>
              <a:rPr lang="en-KE" sz="1600" b="1" dirty="0">
                <a:solidFill>
                  <a:sysClr val="windowText" lastClr="000000"/>
                </a:solidFill>
              </a:rPr>
              <a:t>Meets quarterly online</a:t>
            </a:r>
          </a:p>
        </p:txBody>
      </p:sp>
    </p:spTree>
    <p:extLst>
      <p:ext uri="{BB962C8B-B14F-4D97-AF65-F5344CB8AC3E}">
        <p14:creationId xmlns:p14="http://schemas.microsoft.com/office/powerpoint/2010/main" val="260096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a:extLst>
              <a:ext uri="{FF2B5EF4-FFF2-40B4-BE49-F238E27FC236}">
                <a16:creationId xmlns:a16="http://schemas.microsoft.com/office/drawing/2014/main" id="{7A483506-CC9A-4494-BDCD-BE20EE074958}"/>
              </a:ext>
            </a:extLst>
          </p:cNvPr>
          <p:cNvSpPr>
            <a:spLocks noChangeArrowheads="1"/>
          </p:cNvSpPr>
          <p:nvPr/>
        </p:nvSpPr>
        <p:spPr bwMode="auto">
          <a:xfrm>
            <a:off x="2667000" y="4572001"/>
            <a:ext cx="3200400" cy="1966913"/>
          </a:xfrm>
          <a:prstGeom prst="wedgeRectCallout">
            <a:avLst>
              <a:gd name="adj1" fmla="val -77278"/>
              <a:gd name="adj2" fmla="val -5875"/>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Symbol" panose="05050102010706020507" pitchFamily="18" charset="2"/>
              <a:buChar char="·"/>
            </a:pPr>
            <a:endParaRPr lang="en-US" altLang="en-US">
              <a:latin typeface="Arial" panose="020B0604020202020204" pitchFamily="34" charset="0"/>
              <a:cs typeface="Arial" panose="020B0604020202020204" pitchFamily="34" charset="0"/>
            </a:endParaRPr>
          </a:p>
        </p:txBody>
      </p:sp>
      <p:sp>
        <p:nvSpPr>
          <p:cNvPr id="17414" name="Title 5">
            <a:extLst>
              <a:ext uri="{FF2B5EF4-FFF2-40B4-BE49-F238E27FC236}">
                <a16:creationId xmlns:a16="http://schemas.microsoft.com/office/drawing/2014/main" id="{9BAFB376-E6AA-45DC-BF02-F6E1FCA347E7}"/>
              </a:ext>
            </a:extLst>
          </p:cNvPr>
          <p:cNvSpPr>
            <a:spLocks noGrp="1"/>
          </p:cNvSpPr>
          <p:nvPr>
            <p:ph type="title"/>
          </p:nvPr>
        </p:nvSpPr>
        <p:spPr>
          <a:xfrm>
            <a:off x="609600" y="115009"/>
            <a:ext cx="10515600" cy="1325563"/>
          </a:xfrm>
        </p:spPr>
        <p:txBody>
          <a:bodyPr>
            <a:normAutofit/>
          </a:bodyPr>
          <a:lstStyle/>
          <a:p>
            <a:pPr algn="l" eaLnBrk="1" hangingPunct="1"/>
            <a:r>
              <a:rPr lang="en-US" altLang="en-US" sz="3600" dirty="0">
                <a:highlight>
                  <a:srgbClr val="FFFF00"/>
                </a:highlight>
              </a:rPr>
              <a:t>NEW</a:t>
            </a:r>
            <a:r>
              <a:rPr lang="en-US" altLang="en-US" sz="3600" dirty="0"/>
              <a:t> WUC membership types</a:t>
            </a:r>
          </a:p>
        </p:txBody>
      </p:sp>
      <p:graphicFrame>
        <p:nvGraphicFramePr>
          <p:cNvPr id="3" name="Diagram 2">
            <a:extLst>
              <a:ext uri="{FF2B5EF4-FFF2-40B4-BE49-F238E27FC236}">
                <a16:creationId xmlns:a16="http://schemas.microsoft.com/office/drawing/2014/main" id="{D439FEE2-68BB-D848-8ED4-7B8C5D130075}"/>
              </a:ext>
            </a:extLst>
          </p:cNvPr>
          <p:cNvGraphicFramePr/>
          <p:nvPr>
            <p:extLst>
              <p:ext uri="{D42A27DB-BD31-4B8C-83A1-F6EECF244321}">
                <p14:modId xmlns:p14="http://schemas.microsoft.com/office/powerpoint/2010/main" val="3743930280"/>
              </p:ext>
            </p:extLst>
          </p:nvPr>
        </p:nvGraphicFramePr>
        <p:xfrm>
          <a:off x="749300" y="1120247"/>
          <a:ext cx="10833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ular Callout 1">
            <a:extLst>
              <a:ext uri="{FF2B5EF4-FFF2-40B4-BE49-F238E27FC236}">
                <a16:creationId xmlns:a16="http://schemas.microsoft.com/office/drawing/2014/main" id="{046BDDD1-C645-5F41-9A14-53EE87071BAE}"/>
              </a:ext>
            </a:extLst>
          </p:cNvPr>
          <p:cNvSpPr/>
          <p:nvPr/>
        </p:nvSpPr>
        <p:spPr>
          <a:xfrm>
            <a:off x="3302002" y="5815891"/>
            <a:ext cx="3022600" cy="927100"/>
          </a:xfrm>
          <a:prstGeom prst="wedgeRectCallout">
            <a:avLst>
              <a:gd name="adj1" fmla="val -74132"/>
              <a:gd name="adj2" fmla="val -625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Combines Lead and Associate Partners – No MoU needed</a:t>
            </a:r>
          </a:p>
        </p:txBody>
      </p:sp>
      <p:sp>
        <p:nvSpPr>
          <p:cNvPr id="7" name="Rectangular Callout 6">
            <a:extLst>
              <a:ext uri="{FF2B5EF4-FFF2-40B4-BE49-F238E27FC236}">
                <a16:creationId xmlns:a16="http://schemas.microsoft.com/office/drawing/2014/main" id="{3F32162A-08DA-A441-AC47-0675D2C76B5A}"/>
              </a:ext>
            </a:extLst>
          </p:cNvPr>
          <p:cNvSpPr/>
          <p:nvPr/>
        </p:nvSpPr>
        <p:spPr>
          <a:xfrm>
            <a:off x="8953506" y="5815891"/>
            <a:ext cx="3022600" cy="927100"/>
          </a:xfrm>
          <a:prstGeom prst="wedgeRectCallout">
            <a:avLst>
              <a:gd name="adj1" fmla="val -28754"/>
              <a:gd name="adj2" fmla="val -1310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Allows individuals to take part in the campaign</a:t>
            </a:r>
          </a:p>
        </p:txBody>
      </p:sp>
    </p:spTree>
    <p:extLst>
      <p:ext uri="{BB962C8B-B14F-4D97-AF65-F5344CB8AC3E}">
        <p14:creationId xmlns:p14="http://schemas.microsoft.com/office/powerpoint/2010/main" val="242099305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80DB143-70E1-4F0E-8BEC-150ECAED153D}"/>
              </a:ext>
            </a:extLst>
          </p:cNvPr>
          <p:cNvGraphicFramePr/>
          <p:nvPr/>
        </p:nvGraphicFramePr>
        <p:xfrm>
          <a:off x="2389394" y="2292312"/>
          <a:ext cx="7056406" cy="450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itle 3">
            <a:extLst>
              <a:ext uri="{FF2B5EF4-FFF2-40B4-BE49-F238E27FC236}">
                <a16:creationId xmlns:a16="http://schemas.microsoft.com/office/drawing/2014/main" id="{1DC1DA1C-A927-466A-A621-E80D36C4D2A7}"/>
              </a:ext>
            </a:extLst>
          </p:cNvPr>
          <p:cNvSpPr txBox="1">
            <a:spLocks/>
          </p:cNvSpPr>
          <p:nvPr/>
        </p:nvSpPr>
        <p:spPr bwMode="auto">
          <a:xfrm>
            <a:off x="2389394" y="332687"/>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highlight>
                  <a:srgbClr val="FFFF00"/>
                </a:highlight>
                <a:latin typeface="+mj-lt"/>
              </a:rPr>
              <a:t>NEW:</a:t>
            </a:r>
            <a:r>
              <a:rPr lang="en-US" altLang="en-US" sz="2800" dirty="0">
                <a:latin typeface="+mj-lt"/>
              </a:rPr>
              <a:t> Constituencies Partners Groups form </a:t>
            </a:r>
          </a:p>
          <a:p>
            <a:pPr eaLnBrk="1" hangingPunct="1">
              <a:spcBef>
                <a:spcPct val="0"/>
              </a:spcBef>
              <a:buFontTx/>
              <a:buNone/>
            </a:pPr>
            <a:r>
              <a:rPr lang="en-US" altLang="en-US" sz="2800" dirty="0">
                <a:latin typeface="+mj-lt"/>
              </a:rPr>
              <a:t>the</a:t>
            </a:r>
            <a:r>
              <a:rPr lang="en-US" altLang="en-US" sz="2800" dirty="0">
                <a:highlight>
                  <a:srgbClr val="FFFF00"/>
                </a:highlight>
                <a:latin typeface="+mj-lt"/>
              </a:rPr>
              <a:t> STEERING </a:t>
            </a:r>
            <a:r>
              <a:rPr lang="en-US" altLang="en-US" sz="2800" dirty="0">
                <a:latin typeface="+mj-lt"/>
              </a:rPr>
              <a:t>committee </a:t>
            </a:r>
          </a:p>
        </p:txBody>
      </p:sp>
      <p:pic>
        <p:nvPicPr>
          <p:cNvPr id="19462" name="Picture 6">
            <a:extLst>
              <a:ext uri="{FF2B5EF4-FFF2-40B4-BE49-F238E27FC236}">
                <a16:creationId xmlns:a16="http://schemas.microsoft.com/office/drawing/2014/main" id="{96F10F6F-086F-400E-B71E-9345155E39B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113" y="-114300"/>
            <a:ext cx="1758950" cy="173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C1491870-61E4-324F-82C1-59129491A592}"/>
              </a:ext>
            </a:extLst>
          </p:cNvPr>
          <p:cNvSpPr/>
          <p:nvPr/>
        </p:nvSpPr>
        <p:spPr>
          <a:xfrm rot="5400000">
            <a:off x="-3320581" y="3270573"/>
            <a:ext cx="6943839" cy="30268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bg1"/>
                </a:solidFill>
              </a:rPr>
              <a:t>WORLD URBAN CAMPAIGN – WUC   </a:t>
            </a:r>
            <a:r>
              <a:rPr lang="fr-FR" sz="1400" dirty="0" err="1">
                <a:solidFill>
                  <a:schemeClr val="bg1"/>
                </a:solidFill>
              </a:rPr>
              <a:t>Steering</a:t>
            </a:r>
            <a:r>
              <a:rPr lang="fr-FR" sz="1400" dirty="0">
                <a:solidFill>
                  <a:schemeClr val="bg1"/>
                </a:solidFill>
              </a:rPr>
              <a:t> </a:t>
            </a:r>
            <a:r>
              <a:rPr lang="fr-FR" sz="1400" dirty="0" err="1">
                <a:solidFill>
                  <a:schemeClr val="bg1"/>
                </a:solidFill>
              </a:rPr>
              <a:t>Committee</a:t>
            </a:r>
            <a:r>
              <a:rPr lang="fr-FR" sz="1400" dirty="0">
                <a:solidFill>
                  <a:schemeClr val="bg1"/>
                </a:solidFill>
              </a:rPr>
              <a:t> </a:t>
            </a:r>
            <a:r>
              <a:rPr lang="fr-FR" sz="1400" dirty="0" err="1">
                <a:solidFill>
                  <a:schemeClr val="bg1"/>
                </a:solidFill>
              </a:rPr>
              <a:t>ToRs</a:t>
            </a:r>
            <a:r>
              <a:rPr lang="fr-FR" sz="1400" dirty="0">
                <a:solidFill>
                  <a:schemeClr val="bg1"/>
                </a:solidFill>
              </a:rPr>
              <a:t>  </a:t>
            </a:r>
          </a:p>
        </p:txBody>
      </p:sp>
      <p:pic>
        <p:nvPicPr>
          <p:cNvPr id="7" name="Graphic 10" descr="Male profile">
            <a:extLst>
              <a:ext uri="{FF2B5EF4-FFF2-40B4-BE49-F238E27FC236}">
                <a16:creationId xmlns:a16="http://schemas.microsoft.com/office/drawing/2014/main" id="{8296DFEC-2B5F-9C4A-A2E3-C8E092708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1758" y="2965010"/>
            <a:ext cx="631752" cy="631752"/>
          </a:xfrm>
          <a:prstGeom prst="rect">
            <a:avLst/>
          </a:prstGeom>
        </p:spPr>
      </p:pic>
      <p:pic>
        <p:nvPicPr>
          <p:cNvPr id="8" name="Graphic 10" descr="Male profile">
            <a:extLst>
              <a:ext uri="{FF2B5EF4-FFF2-40B4-BE49-F238E27FC236}">
                <a16:creationId xmlns:a16="http://schemas.microsoft.com/office/drawing/2014/main" id="{963FAF82-E525-B447-BBC8-7359C98F9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3547" y="4940278"/>
            <a:ext cx="631752" cy="631752"/>
          </a:xfrm>
          <a:prstGeom prst="rect">
            <a:avLst/>
          </a:prstGeom>
        </p:spPr>
      </p:pic>
      <p:pic>
        <p:nvPicPr>
          <p:cNvPr id="9" name="Graphic 10" descr="Male profile">
            <a:extLst>
              <a:ext uri="{FF2B5EF4-FFF2-40B4-BE49-F238E27FC236}">
                <a16:creationId xmlns:a16="http://schemas.microsoft.com/office/drawing/2014/main" id="{45725508-2FF0-CA47-823F-41D9981888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5967918"/>
            <a:ext cx="631752" cy="631752"/>
          </a:xfrm>
          <a:prstGeom prst="rect">
            <a:avLst/>
          </a:prstGeom>
        </p:spPr>
      </p:pic>
      <p:pic>
        <p:nvPicPr>
          <p:cNvPr id="10" name="Graphic 10" descr="Male profile">
            <a:extLst>
              <a:ext uri="{FF2B5EF4-FFF2-40B4-BE49-F238E27FC236}">
                <a16:creationId xmlns:a16="http://schemas.microsoft.com/office/drawing/2014/main" id="{929B809D-21BD-D042-B22D-B7BA4F2A2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4180" y="5967918"/>
            <a:ext cx="631752" cy="631752"/>
          </a:xfrm>
          <a:prstGeom prst="rect">
            <a:avLst/>
          </a:prstGeom>
        </p:spPr>
      </p:pic>
      <p:pic>
        <p:nvPicPr>
          <p:cNvPr id="11" name="Graphic 10" descr="Male profile">
            <a:extLst>
              <a:ext uri="{FF2B5EF4-FFF2-40B4-BE49-F238E27FC236}">
                <a16:creationId xmlns:a16="http://schemas.microsoft.com/office/drawing/2014/main" id="{D0995FCB-CB01-8D48-90B4-1B27429273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7922" y="5982666"/>
            <a:ext cx="631752" cy="631752"/>
          </a:xfrm>
          <a:prstGeom prst="rect">
            <a:avLst/>
          </a:prstGeom>
        </p:spPr>
      </p:pic>
      <p:pic>
        <p:nvPicPr>
          <p:cNvPr id="12" name="Graphic 10" descr="Male profile">
            <a:extLst>
              <a:ext uri="{FF2B5EF4-FFF2-40B4-BE49-F238E27FC236}">
                <a16:creationId xmlns:a16="http://schemas.microsoft.com/office/drawing/2014/main" id="{77812225-78AF-B745-8053-0F4220A1D1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4598" y="3912638"/>
            <a:ext cx="631752" cy="631752"/>
          </a:xfrm>
          <a:prstGeom prst="rect">
            <a:avLst/>
          </a:prstGeom>
        </p:spPr>
      </p:pic>
      <p:pic>
        <p:nvPicPr>
          <p:cNvPr id="13" name="Graphic 10" descr="Male profile">
            <a:extLst>
              <a:ext uri="{FF2B5EF4-FFF2-40B4-BE49-F238E27FC236}">
                <a16:creationId xmlns:a16="http://schemas.microsoft.com/office/drawing/2014/main" id="{7712844C-76E3-0D40-8B5A-E4EE8248FC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3686" y="4922096"/>
            <a:ext cx="631752" cy="631752"/>
          </a:xfrm>
          <a:prstGeom prst="rect">
            <a:avLst/>
          </a:prstGeom>
        </p:spPr>
      </p:pic>
      <p:pic>
        <p:nvPicPr>
          <p:cNvPr id="14" name="Graphic 10" descr="Male profile">
            <a:extLst>
              <a:ext uri="{FF2B5EF4-FFF2-40B4-BE49-F238E27FC236}">
                <a16:creationId xmlns:a16="http://schemas.microsoft.com/office/drawing/2014/main" id="{E0250843-A6A9-E345-92D3-A32386617B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3912638"/>
            <a:ext cx="631752" cy="631752"/>
          </a:xfrm>
          <a:prstGeom prst="rect">
            <a:avLst/>
          </a:prstGeom>
        </p:spPr>
      </p:pic>
      <p:pic>
        <p:nvPicPr>
          <p:cNvPr id="15" name="Graphic 10" descr="Male profile">
            <a:extLst>
              <a:ext uri="{FF2B5EF4-FFF2-40B4-BE49-F238E27FC236}">
                <a16:creationId xmlns:a16="http://schemas.microsoft.com/office/drawing/2014/main" id="{3073075D-FE9E-E645-B7C1-E331C82A9D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4940278"/>
            <a:ext cx="631752" cy="631752"/>
          </a:xfrm>
          <a:prstGeom prst="rect">
            <a:avLst/>
          </a:prstGeom>
        </p:spPr>
      </p:pic>
      <p:pic>
        <p:nvPicPr>
          <p:cNvPr id="16" name="Graphic 10" descr="Male profile">
            <a:extLst>
              <a:ext uri="{FF2B5EF4-FFF2-40B4-BE49-F238E27FC236}">
                <a16:creationId xmlns:a16="http://schemas.microsoft.com/office/drawing/2014/main" id="{4647989E-EA7A-D049-BBEE-B007AEB3EF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65984" y="5967918"/>
            <a:ext cx="631752" cy="631752"/>
          </a:xfrm>
          <a:prstGeom prst="rect">
            <a:avLst/>
          </a:prstGeom>
        </p:spPr>
      </p:pic>
      <p:pic>
        <p:nvPicPr>
          <p:cNvPr id="17" name="Graphic 10" descr="Male profile">
            <a:extLst>
              <a:ext uri="{FF2B5EF4-FFF2-40B4-BE49-F238E27FC236}">
                <a16:creationId xmlns:a16="http://schemas.microsoft.com/office/drawing/2014/main" id="{A86C0132-070C-C04C-9052-0F8C7E260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0070" y="4921049"/>
            <a:ext cx="631752" cy="631752"/>
          </a:xfrm>
          <a:prstGeom prst="rect">
            <a:avLst/>
          </a:prstGeom>
        </p:spPr>
      </p:pic>
      <p:pic>
        <p:nvPicPr>
          <p:cNvPr id="18" name="Graphic 10" descr="Male profile">
            <a:extLst>
              <a:ext uri="{FF2B5EF4-FFF2-40B4-BE49-F238E27FC236}">
                <a16:creationId xmlns:a16="http://schemas.microsoft.com/office/drawing/2014/main" id="{561F31E1-6B72-3D42-AE08-54CBFD1950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3916365"/>
            <a:ext cx="631752" cy="631752"/>
          </a:xfrm>
          <a:prstGeom prst="rect">
            <a:avLst/>
          </a:prstGeom>
        </p:spPr>
      </p:pic>
      <p:pic>
        <p:nvPicPr>
          <p:cNvPr id="19" name="Graphic 10" descr="Male profile">
            <a:extLst>
              <a:ext uri="{FF2B5EF4-FFF2-40B4-BE49-F238E27FC236}">
                <a16:creationId xmlns:a16="http://schemas.microsoft.com/office/drawing/2014/main" id="{28A39589-B778-AD44-A19D-F23CDB875E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5141" y="3918491"/>
            <a:ext cx="631752" cy="631752"/>
          </a:xfrm>
          <a:prstGeom prst="rect">
            <a:avLst/>
          </a:prstGeom>
        </p:spPr>
      </p:pic>
      <p:pic>
        <p:nvPicPr>
          <p:cNvPr id="20" name="Graphic 10" descr="Male profile">
            <a:extLst>
              <a:ext uri="{FF2B5EF4-FFF2-40B4-BE49-F238E27FC236}">
                <a16:creationId xmlns:a16="http://schemas.microsoft.com/office/drawing/2014/main" id="{9E9F19FD-BC59-7543-B412-36D291FAA6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9682" y="2949550"/>
            <a:ext cx="631752" cy="631752"/>
          </a:xfrm>
          <a:prstGeom prst="rect">
            <a:avLst/>
          </a:prstGeom>
        </p:spPr>
      </p:pic>
      <p:pic>
        <p:nvPicPr>
          <p:cNvPr id="21" name="Graphic 10" descr="Male profile">
            <a:extLst>
              <a:ext uri="{FF2B5EF4-FFF2-40B4-BE49-F238E27FC236}">
                <a16:creationId xmlns:a16="http://schemas.microsoft.com/office/drawing/2014/main" id="{9D224469-F4EB-7C4D-8A4F-29245E680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687" y="2911681"/>
            <a:ext cx="631752" cy="631752"/>
          </a:xfrm>
          <a:prstGeom prst="rect">
            <a:avLst/>
          </a:prstGeom>
        </p:spPr>
      </p:pic>
      <p:pic>
        <p:nvPicPr>
          <p:cNvPr id="22" name="Graphic 10" descr="Male profile">
            <a:extLst>
              <a:ext uri="{FF2B5EF4-FFF2-40B4-BE49-F238E27FC236}">
                <a16:creationId xmlns:a16="http://schemas.microsoft.com/office/drawing/2014/main" id="{D782ADDE-3863-5247-9D41-7DBC7FFDDC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8203" y="2924064"/>
            <a:ext cx="631752" cy="631752"/>
          </a:xfrm>
          <a:prstGeom prst="rect">
            <a:avLst/>
          </a:prstGeom>
        </p:spPr>
      </p:pic>
      <p:pic>
        <p:nvPicPr>
          <p:cNvPr id="23" name="Graphic 33" descr="Meeting">
            <a:extLst>
              <a:ext uri="{FF2B5EF4-FFF2-40B4-BE49-F238E27FC236}">
                <a16:creationId xmlns:a16="http://schemas.microsoft.com/office/drawing/2014/main" id="{6D61E1B6-A873-7C40-B1B4-31DF7DCEB7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0360" y="1046010"/>
            <a:ext cx="1681257" cy="1681257"/>
          </a:xfrm>
          <a:prstGeom prst="rect">
            <a:avLst/>
          </a:prstGeom>
        </p:spPr>
      </p:pic>
      <p:sp>
        <p:nvSpPr>
          <p:cNvPr id="27" name="Title 3">
            <a:extLst>
              <a:ext uri="{FF2B5EF4-FFF2-40B4-BE49-F238E27FC236}">
                <a16:creationId xmlns:a16="http://schemas.microsoft.com/office/drawing/2014/main" id="{F73EE7B3-96CF-4C46-9BF5-B760AA504179}"/>
              </a:ext>
            </a:extLst>
          </p:cNvPr>
          <p:cNvSpPr txBox="1">
            <a:spLocks/>
          </p:cNvSpPr>
          <p:nvPr/>
        </p:nvSpPr>
        <p:spPr bwMode="auto">
          <a:xfrm>
            <a:off x="5850988" y="1531952"/>
            <a:ext cx="48265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dirty="0">
                <a:latin typeface="+mj-lt"/>
              </a:rPr>
              <a:t>WUC </a:t>
            </a:r>
            <a:r>
              <a:rPr lang="en-US" altLang="en-US" sz="2400" b="1" dirty="0">
                <a:highlight>
                  <a:srgbClr val="FFFF00"/>
                </a:highlight>
                <a:latin typeface="+mj-lt"/>
              </a:rPr>
              <a:t>Steering</a:t>
            </a:r>
            <a:r>
              <a:rPr lang="en-US" altLang="en-US" sz="2400" b="1" dirty="0">
                <a:latin typeface="+mj-lt"/>
              </a:rPr>
              <a:t> Committee</a:t>
            </a:r>
          </a:p>
        </p:txBody>
      </p:sp>
      <p:sp>
        <p:nvSpPr>
          <p:cNvPr id="2" name="Rounded Rectangle 1">
            <a:extLst>
              <a:ext uri="{FF2B5EF4-FFF2-40B4-BE49-F238E27FC236}">
                <a16:creationId xmlns:a16="http://schemas.microsoft.com/office/drawing/2014/main" id="{97C7F9BF-1839-9043-BB85-CBAE56BB041C}"/>
              </a:ext>
            </a:extLst>
          </p:cNvPr>
          <p:cNvSpPr/>
          <p:nvPr/>
        </p:nvSpPr>
        <p:spPr>
          <a:xfrm>
            <a:off x="1676400" y="2370366"/>
            <a:ext cx="8550608" cy="4426101"/>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25" name="Rectangular Callout 24">
            <a:extLst>
              <a:ext uri="{FF2B5EF4-FFF2-40B4-BE49-F238E27FC236}">
                <a16:creationId xmlns:a16="http://schemas.microsoft.com/office/drawing/2014/main" id="{0CB56384-9811-F444-8593-3F0021FF9840}"/>
              </a:ext>
            </a:extLst>
          </p:cNvPr>
          <p:cNvSpPr/>
          <p:nvPr/>
        </p:nvSpPr>
        <p:spPr>
          <a:xfrm>
            <a:off x="8893547" y="736863"/>
            <a:ext cx="3022600" cy="927100"/>
          </a:xfrm>
          <a:prstGeom prst="wedgeRectCallout">
            <a:avLst>
              <a:gd name="adj1" fmla="val -80295"/>
              <a:gd name="adj2" fmla="val 650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b="1" dirty="0">
                <a:solidFill>
                  <a:sysClr val="windowText" lastClr="000000"/>
                </a:solidFill>
              </a:rPr>
              <a:t>BEFORE they were forming the STANDING Committee</a:t>
            </a:r>
          </a:p>
        </p:txBody>
      </p:sp>
    </p:spTree>
    <p:extLst>
      <p:ext uri="{BB962C8B-B14F-4D97-AF65-F5344CB8AC3E}">
        <p14:creationId xmlns:p14="http://schemas.microsoft.com/office/powerpoint/2010/main" val="327565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7574B-7525-BC4C-9F50-132DB54F21CD}"/>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a:t>3. Urban Thinkers Campus</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A picture containing text, newspaper&#10;&#10;Description automatically generated">
            <a:extLst>
              <a:ext uri="{FF2B5EF4-FFF2-40B4-BE49-F238E27FC236}">
                <a16:creationId xmlns:a16="http://schemas.microsoft.com/office/drawing/2014/main" id="{69932AE0-BEC3-B440-A803-8F983E0D42A2}"/>
              </a:ext>
            </a:extLst>
          </p:cNvPr>
          <p:cNvPicPr>
            <a:picLocks noChangeAspect="1"/>
          </p:cNvPicPr>
          <p:nvPr/>
        </p:nvPicPr>
        <p:blipFill rotWithShape="1">
          <a:blip r:embed="rId2"/>
          <a:srcRect l="17105" r="17394"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9002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7B1622B8-FCC5-694B-82CF-5208608391B1}"/>
              </a:ext>
            </a:extLst>
          </p:cNvPr>
          <p:cNvGraphicFramePr>
            <a:graphicFrameLocks/>
          </p:cNvGraphicFramePr>
          <p:nvPr>
            <p:extLst>
              <p:ext uri="{D42A27DB-BD31-4B8C-83A1-F6EECF244321}">
                <p14:modId xmlns:p14="http://schemas.microsoft.com/office/powerpoint/2010/main" val="3080260954"/>
              </p:ext>
            </p:extLst>
          </p:nvPr>
        </p:nvGraphicFramePr>
        <p:xfrm>
          <a:off x="2532611" y="1332005"/>
          <a:ext cx="8435226" cy="3907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4">
            <a:extLst>
              <a:ext uri="{FF2B5EF4-FFF2-40B4-BE49-F238E27FC236}">
                <a16:creationId xmlns:a16="http://schemas.microsoft.com/office/drawing/2014/main" id="{8E7767E9-EF3D-1D4C-B475-80B9CD499E10}"/>
              </a:ext>
            </a:extLst>
          </p:cNvPr>
          <p:cNvGraphicFramePr/>
          <p:nvPr>
            <p:extLst>
              <p:ext uri="{D42A27DB-BD31-4B8C-83A1-F6EECF244321}">
                <p14:modId xmlns:p14="http://schemas.microsoft.com/office/powerpoint/2010/main" val="1088414142"/>
              </p:ext>
            </p:extLst>
          </p:nvPr>
        </p:nvGraphicFramePr>
        <p:xfrm>
          <a:off x="3317471" y="5342305"/>
          <a:ext cx="694944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itle 2">
            <a:extLst>
              <a:ext uri="{FF2B5EF4-FFF2-40B4-BE49-F238E27FC236}">
                <a16:creationId xmlns:a16="http://schemas.microsoft.com/office/drawing/2014/main" id="{F814786F-9AE1-A348-9FE4-23DAD8B9686E}"/>
              </a:ext>
            </a:extLst>
          </p:cNvPr>
          <p:cNvSpPr>
            <a:spLocks noGrp="1"/>
          </p:cNvSpPr>
          <p:nvPr>
            <p:ph type="title"/>
          </p:nvPr>
        </p:nvSpPr>
        <p:spPr>
          <a:xfrm>
            <a:off x="861610" y="1660689"/>
            <a:ext cx="3873686" cy="1143000"/>
          </a:xfrm>
        </p:spPr>
        <p:txBody>
          <a:bodyPr>
            <a:noAutofit/>
          </a:bodyPr>
          <a:lstStyle/>
          <a:p>
            <a:pPr algn="l"/>
            <a:r>
              <a:rPr lang="en-US" sz="2400" b="1" dirty="0">
                <a:latin typeface="Avenir Light"/>
                <a:cs typeface="Avenir Light"/>
              </a:rPr>
              <a:t>First generation</a:t>
            </a:r>
          </a:p>
        </p:txBody>
      </p:sp>
      <p:sp>
        <p:nvSpPr>
          <p:cNvPr id="13" name="TextBox 42">
            <a:extLst>
              <a:ext uri="{FF2B5EF4-FFF2-40B4-BE49-F238E27FC236}">
                <a16:creationId xmlns:a16="http://schemas.microsoft.com/office/drawing/2014/main" id="{32530361-E066-294F-9256-DE85645361F7}"/>
              </a:ext>
            </a:extLst>
          </p:cNvPr>
          <p:cNvSpPr txBox="1"/>
          <p:nvPr/>
        </p:nvSpPr>
        <p:spPr>
          <a:xfrm>
            <a:off x="496388" y="220295"/>
            <a:ext cx="11844050" cy="1200329"/>
          </a:xfrm>
          <a:prstGeom prst="rect">
            <a:avLst/>
          </a:prstGeom>
          <a:noFill/>
        </p:spPr>
        <p:txBody>
          <a:bodyPr wrap="square" rtlCol="0">
            <a:spAutoFit/>
          </a:bodyPr>
          <a:lstStyle/>
          <a:p>
            <a:pPr>
              <a:defRPr/>
            </a:pPr>
            <a:r>
              <a:rPr lang="en-US" sz="3600" dirty="0">
                <a:effectLst>
                  <a:outerShdw blurRad="38100" dist="38100" dir="2700000" algn="tl">
                    <a:srgbClr val="000000">
                      <a:alpha val="43137"/>
                    </a:srgbClr>
                  </a:outerShdw>
                </a:effectLst>
              </a:rPr>
              <a:t>Urban Thinkers Campus  </a:t>
            </a:r>
          </a:p>
          <a:p>
            <a:pPr>
              <a:defRPr/>
            </a:pPr>
            <a:r>
              <a:rPr lang="en-US" sz="3600" dirty="0">
                <a:effectLst>
                  <a:outerShdw blurRad="38100" dist="38100" dir="2700000" algn="tl">
                    <a:srgbClr val="000000">
                      <a:alpha val="43137"/>
                    </a:srgbClr>
                  </a:outerShdw>
                </a:effectLst>
              </a:rPr>
              <a:t>First Generation </a:t>
            </a:r>
            <a:endParaRPr kumimoji="0" lang="en-US" sz="3600" b="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68543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
            <a:extLst>
              <a:ext uri="{FF2B5EF4-FFF2-40B4-BE49-F238E27FC236}">
                <a16:creationId xmlns:a16="http://schemas.microsoft.com/office/drawing/2014/main" id="{8E7767E9-EF3D-1D4C-B475-80B9CD499E10}"/>
              </a:ext>
            </a:extLst>
          </p:cNvPr>
          <p:cNvGraphicFramePr/>
          <p:nvPr/>
        </p:nvGraphicFramePr>
        <p:xfrm>
          <a:off x="3070704" y="4988560"/>
          <a:ext cx="694944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a:extLst>
              <a:ext uri="{FF2B5EF4-FFF2-40B4-BE49-F238E27FC236}">
                <a16:creationId xmlns:a16="http://schemas.microsoft.com/office/drawing/2014/main" id="{EAACD91C-85C9-7841-B146-DFF848963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370" y="639828"/>
            <a:ext cx="7178068" cy="5678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
            <a:extLst>
              <a:ext uri="{FF2B5EF4-FFF2-40B4-BE49-F238E27FC236}">
                <a16:creationId xmlns:a16="http://schemas.microsoft.com/office/drawing/2014/main" id="{F8973F2B-D5B7-A84B-B468-48243C93103E}"/>
              </a:ext>
            </a:extLst>
          </p:cNvPr>
          <p:cNvSpPr txBox="1">
            <a:spLocks noChangeArrowheads="1"/>
          </p:cNvSpPr>
          <p:nvPr/>
        </p:nvSpPr>
        <p:spPr bwMode="auto">
          <a:xfrm>
            <a:off x="742562" y="1869440"/>
            <a:ext cx="319405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dirty="0">
                <a:latin typeface="+mj-lt"/>
                <a:cs typeface="Avenir Light"/>
              </a:rPr>
              <a:t>In addition, UTCs deliver: </a:t>
            </a:r>
          </a:p>
          <a:p>
            <a:pPr marL="342900" indent="-342900">
              <a:spcBef>
                <a:spcPct val="0"/>
              </a:spcBef>
            </a:pPr>
            <a:r>
              <a:rPr lang="en-US" altLang="en-US" sz="2800" b="1" dirty="0">
                <a:latin typeface="+mj-lt"/>
                <a:cs typeface="Avenir Light"/>
              </a:rPr>
              <a:t>Action Plans</a:t>
            </a:r>
          </a:p>
          <a:p>
            <a:pPr marL="342900" indent="-342900">
              <a:spcBef>
                <a:spcPct val="0"/>
              </a:spcBef>
            </a:pPr>
            <a:r>
              <a:rPr lang="en-US" altLang="en-US" sz="2800" b="1" dirty="0">
                <a:latin typeface="+mj-lt"/>
                <a:cs typeface="Avenir Light"/>
              </a:rPr>
              <a:t>Commitments</a:t>
            </a:r>
          </a:p>
          <a:p>
            <a:pPr marL="342900" indent="-342900">
              <a:spcBef>
                <a:spcPct val="0"/>
              </a:spcBef>
            </a:pPr>
            <a:r>
              <a:rPr lang="en-US" altLang="en-US" sz="2800" b="1" dirty="0">
                <a:latin typeface="+mj-lt"/>
                <a:cs typeface="Avenir Light"/>
              </a:rPr>
              <a:t>Collective Road Maps</a:t>
            </a:r>
          </a:p>
        </p:txBody>
      </p:sp>
      <p:sp>
        <p:nvSpPr>
          <p:cNvPr id="15" name="TextBox 42">
            <a:extLst>
              <a:ext uri="{FF2B5EF4-FFF2-40B4-BE49-F238E27FC236}">
                <a16:creationId xmlns:a16="http://schemas.microsoft.com/office/drawing/2014/main" id="{65D13163-648E-3548-B4BD-9DAE22E32F83}"/>
              </a:ext>
            </a:extLst>
          </p:cNvPr>
          <p:cNvSpPr txBox="1"/>
          <p:nvPr/>
        </p:nvSpPr>
        <p:spPr>
          <a:xfrm>
            <a:off x="742562" y="405325"/>
            <a:ext cx="11844050" cy="1077218"/>
          </a:xfrm>
          <a:prstGeom prst="rect">
            <a:avLst/>
          </a:prstGeom>
          <a:noFill/>
        </p:spPr>
        <p:txBody>
          <a:bodyPr wrap="square" rtlCol="0">
            <a:spAutoFit/>
          </a:bodyPr>
          <a:lstStyle/>
          <a:p>
            <a:pPr>
              <a:defRPr/>
            </a:pPr>
            <a:r>
              <a:rPr lang="en-US" sz="3200" dirty="0">
                <a:effectLst>
                  <a:outerShdw blurRad="38100" dist="38100" dir="2700000" algn="tl">
                    <a:srgbClr val="000000">
                      <a:alpha val="43137"/>
                    </a:srgbClr>
                  </a:outerShdw>
                </a:effectLst>
              </a:rPr>
              <a:t>Urban Thinkers Campus  </a:t>
            </a:r>
          </a:p>
          <a:p>
            <a:pPr>
              <a:defRPr/>
            </a:pPr>
            <a:r>
              <a:rPr lang="en-US" sz="3200" dirty="0">
                <a:effectLst>
                  <a:outerShdw blurRad="38100" dist="38100" dir="2700000" algn="tl">
                    <a:srgbClr val="000000">
                      <a:alpha val="43137"/>
                    </a:srgbClr>
                  </a:outerShdw>
                </a:effectLst>
              </a:rPr>
              <a:t>Second Generation </a:t>
            </a:r>
            <a:endParaRPr kumimoji="0" lang="en-US" sz="3200" b="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7009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BC62BEC3-E6D8-AD41-BD13-00129CCEA3B0}"/>
              </a:ext>
            </a:extLst>
          </p:cNvPr>
          <p:cNvSpPr txBox="1"/>
          <p:nvPr/>
        </p:nvSpPr>
        <p:spPr>
          <a:xfrm>
            <a:off x="455155" y="77368"/>
            <a:ext cx="6264057" cy="861774"/>
          </a:xfrm>
          <a:prstGeom prst="rect">
            <a:avLst/>
          </a:prstGeom>
          <a:noFill/>
        </p:spPr>
        <p:txBody>
          <a:bodyPr wrap="square" rtlCol="0">
            <a:spAutoFit/>
          </a:bodyPr>
          <a:lstStyle/>
          <a:p>
            <a:pPr lvl="0">
              <a:defRPr/>
            </a:pPr>
            <a:r>
              <a:rPr lang="en-US" sz="5000" dirty="0">
                <a:latin typeface="Noto Sans" panose="020B0502040504020204" pitchFamily="34"/>
                <a:ea typeface="Noto Sans" panose="020B0502040504020204" pitchFamily="34"/>
                <a:cs typeface="Noto Sans" panose="020B0502040504020204" pitchFamily="34"/>
              </a:rPr>
              <a:t>World Urban Campaign </a:t>
            </a:r>
            <a:endParaRPr kumimoji="0" lang="en-US" sz="5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aphicFrame>
        <p:nvGraphicFramePr>
          <p:cNvPr id="14" name="Chart 1">
            <a:extLst>
              <a:ext uri="{FF2B5EF4-FFF2-40B4-BE49-F238E27FC236}">
                <a16:creationId xmlns:a16="http://schemas.microsoft.com/office/drawing/2014/main" id="{FD178C27-FAD8-44F9-AA6D-E387C5055E87}"/>
              </a:ext>
            </a:extLst>
          </p:cNvPr>
          <p:cNvGraphicFramePr>
            <a:graphicFrameLocks/>
          </p:cNvGraphicFramePr>
          <p:nvPr>
            <p:extLst>
              <p:ext uri="{D42A27DB-BD31-4B8C-83A1-F6EECF244321}">
                <p14:modId xmlns:p14="http://schemas.microsoft.com/office/powerpoint/2010/main" val="1502579069"/>
              </p:ext>
            </p:extLst>
          </p:nvPr>
        </p:nvGraphicFramePr>
        <p:xfrm>
          <a:off x="6888545" y="238003"/>
          <a:ext cx="5472788" cy="2852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5">
            <a:extLst>
              <a:ext uri="{FF2B5EF4-FFF2-40B4-BE49-F238E27FC236}">
                <a16:creationId xmlns:a16="http://schemas.microsoft.com/office/drawing/2014/main" id="{A3A7B803-4AFA-4793-BE5A-70D333B6013A}"/>
              </a:ext>
            </a:extLst>
          </p:cNvPr>
          <p:cNvGraphicFramePr>
            <a:graphicFrameLocks/>
          </p:cNvGraphicFramePr>
          <p:nvPr>
            <p:extLst>
              <p:ext uri="{D42A27DB-BD31-4B8C-83A1-F6EECF244321}">
                <p14:modId xmlns:p14="http://schemas.microsoft.com/office/powerpoint/2010/main" val="9659715"/>
              </p:ext>
            </p:extLst>
          </p:nvPr>
        </p:nvGraphicFramePr>
        <p:xfrm>
          <a:off x="301598" y="2119831"/>
          <a:ext cx="8149662" cy="459047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42">
            <a:extLst>
              <a:ext uri="{FF2B5EF4-FFF2-40B4-BE49-F238E27FC236}">
                <a16:creationId xmlns:a16="http://schemas.microsoft.com/office/drawing/2014/main" id="{43536F05-5C78-A546-BBEB-83A7AD22C447}"/>
              </a:ext>
            </a:extLst>
          </p:cNvPr>
          <p:cNvSpPr txBox="1"/>
          <p:nvPr/>
        </p:nvSpPr>
        <p:spPr>
          <a:xfrm>
            <a:off x="455155" y="746609"/>
            <a:ext cx="6264057" cy="461665"/>
          </a:xfrm>
          <a:prstGeom prst="rect">
            <a:avLst/>
          </a:prstGeom>
          <a:noFill/>
        </p:spPr>
        <p:txBody>
          <a:bodyPr wrap="square" rtlCol="0">
            <a:spAutoFit/>
          </a:bodyPr>
          <a:lstStyle/>
          <a:p>
            <a:pPr>
              <a:defRPr/>
            </a:pPr>
            <a:r>
              <a:rPr lang="en-US" sz="2400" i="1" dirty="0">
                <a:effectLst>
                  <a:outerShdw blurRad="38100" dist="38100" dir="2700000" algn="tl">
                    <a:srgbClr val="000000">
                      <a:alpha val="43137"/>
                    </a:srgbClr>
                  </a:outerShdw>
                </a:effectLst>
              </a:rPr>
              <a:t>Urban Thinkers Campus - DATAS </a:t>
            </a:r>
          </a:p>
        </p:txBody>
      </p:sp>
    </p:spTree>
    <p:extLst>
      <p:ext uri="{BB962C8B-B14F-4D97-AF65-F5344CB8AC3E}">
        <p14:creationId xmlns:p14="http://schemas.microsoft.com/office/powerpoint/2010/main" val="286859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9">
            <a:extLst>
              <a:ext uri="{FF2B5EF4-FFF2-40B4-BE49-F238E27FC236}">
                <a16:creationId xmlns:a16="http://schemas.microsoft.com/office/drawing/2014/main" id="{D006D864-500E-4B48-A645-164C20A02C38}"/>
              </a:ext>
            </a:extLst>
          </p:cNvPr>
          <p:cNvSpPr>
            <a:spLocks noGrp="1"/>
          </p:cNvSpPr>
          <p:nvPr>
            <p:ph type="title"/>
          </p:nvPr>
        </p:nvSpPr>
        <p:spPr>
          <a:xfrm>
            <a:off x="500778" y="169642"/>
            <a:ext cx="5393361" cy="1325563"/>
          </a:xfrm>
        </p:spPr>
        <p:txBody>
          <a:bodyPr vert="horz" lIns="91440" tIns="45720" rIns="91440" bIns="45720" rtlCol="0" anchor="ctr">
            <a:normAutofit/>
          </a:bodyPr>
          <a:lstStyle/>
          <a:p>
            <a:r>
              <a:rPr lang="en-US" kern="1200" dirty="0">
                <a:solidFill>
                  <a:schemeClr val="tx1"/>
                </a:solidFill>
                <a:latin typeface="+mj-lt"/>
                <a:ea typeface="+mj-ea"/>
                <a:cs typeface="+mj-cs"/>
              </a:rPr>
              <a:t>Draft Agenda</a:t>
            </a:r>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FDD3E9AA-B8E9-2447-85E7-E393CA3CB2F8}"/>
              </a:ext>
            </a:extLst>
          </p:cNvPr>
          <p:cNvSpPr txBox="1"/>
          <p:nvPr/>
        </p:nvSpPr>
        <p:spPr>
          <a:xfrm>
            <a:off x="500780" y="1312274"/>
            <a:ext cx="5989371" cy="5154976"/>
          </a:xfrm>
          <a:prstGeom prst="rect">
            <a:avLst/>
          </a:prstGeom>
        </p:spPr>
        <p:txBody>
          <a:bodyPr vert="horz" lIns="91440" tIns="45720" rIns="91440" bIns="45720" rtlCol="0">
            <a:normAutofit fontScale="92500" lnSpcReduction="20000"/>
          </a:bodyPr>
          <a:lstStyle/>
          <a:p>
            <a:pPr marL="457200" indent="-342900">
              <a:spcAft>
                <a:spcPts val="600"/>
              </a:spcAft>
              <a:buFont typeface="+mj-lt"/>
              <a:buAutoNum type="arabicPeriod"/>
            </a:pPr>
            <a:r>
              <a:rPr lang="en-US" sz="2000" b="1" dirty="0"/>
              <a:t>(2:00-2:05) Welcome by Christine Knudsen, </a:t>
            </a:r>
            <a:r>
              <a:rPr lang="en-GB" sz="2000" b="1" dirty="0"/>
              <a:t>Director of External Relations, Strategy, Knowledge and Innovation, UN-Habitat</a:t>
            </a:r>
            <a:endParaRPr lang="en-US" sz="2400" b="1" dirty="0"/>
          </a:p>
          <a:p>
            <a:pPr marL="457200" indent="-342900">
              <a:spcAft>
                <a:spcPts val="600"/>
              </a:spcAft>
              <a:buFont typeface="+mj-lt"/>
              <a:buAutoNum type="arabicPeriod"/>
            </a:pPr>
            <a:r>
              <a:rPr lang="en-US" sz="2000" b="1" dirty="0"/>
              <a:t>(2:05-2:15) Introduction by WUC Chairs Bert Smolders, Sri </a:t>
            </a:r>
            <a:r>
              <a:rPr lang="en-US" sz="2000" b="1" dirty="0" err="1"/>
              <a:t>Sofjan</a:t>
            </a:r>
            <a:r>
              <a:rPr lang="en-US" sz="2000" b="1" dirty="0"/>
              <a:t>, Sandeep </a:t>
            </a:r>
            <a:r>
              <a:rPr lang="en-US" sz="2000" b="1" dirty="0" err="1"/>
              <a:t>Chachra</a:t>
            </a:r>
            <a:r>
              <a:rPr lang="en-US" sz="2000" b="1" dirty="0"/>
              <a:t>: the future of the WUC in the context of the COVID-19 crisis</a:t>
            </a:r>
          </a:p>
          <a:p>
            <a:pPr marL="457200" indent="-342900">
              <a:lnSpc>
                <a:spcPct val="90000"/>
              </a:lnSpc>
              <a:spcAft>
                <a:spcPts val="600"/>
              </a:spcAft>
              <a:buFont typeface="+mj-lt"/>
              <a:buAutoNum type="arabicPeriod"/>
            </a:pPr>
            <a:r>
              <a:rPr lang="en-US" sz="2000" b="1" dirty="0"/>
              <a:t>WUC Vision 2030 (WG#1) </a:t>
            </a:r>
          </a:p>
          <a:p>
            <a:pPr marL="914400" lvl="1" indent="-342900">
              <a:lnSpc>
                <a:spcPct val="90000"/>
              </a:lnSpc>
              <a:spcAft>
                <a:spcPts val="600"/>
              </a:spcAft>
              <a:buFont typeface="Arial" panose="020B0604020202020204" pitchFamily="34" charset="0"/>
              <a:buChar char="•"/>
            </a:pPr>
            <a:r>
              <a:rPr lang="en-US" sz="2000" b="1" dirty="0"/>
              <a:t>(2:15-2:20) Presentation by Bert Smolders</a:t>
            </a:r>
          </a:p>
          <a:p>
            <a:pPr marL="914400" lvl="1" indent="-342900">
              <a:lnSpc>
                <a:spcPct val="90000"/>
              </a:lnSpc>
              <a:spcAft>
                <a:spcPts val="600"/>
              </a:spcAft>
              <a:buFont typeface="Arial" panose="020B0604020202020204" pitchFamily="34" charset="0"/>
              <a:buChar char="•"/>
            </a:pPr>
            <a:r>
              <a:rPr lang="en-US" sz="2000" b="1" dirty="0"/>
              <a:t>(2:20-2:30) Open discussion </a:t>
            </a:r>
          </a:p>
          <a:p>
            <a:pPr marL="571500" indent="-457200">
              <a:lnSpc>
                <a:spcPct val="90000"/>
              </a:lnSpc>
              <a:spcAft>
                <a:spcPts val="600"/>
              </a:spcAft>
              <a:buFont typeface="+mj-lt"/>
              <a:buAutoNum type="arabicPeriod"/>
            </a:pPr>
            <a:r>
              <a:rPr lang="en-US" sz="2000" b="1" dirty="0"/>
              <a:t>Key elements for a new WUC governance </a:t>
            </a:r>
          </a:p>
          <a:p>
            <a:pPr marL="914400" lvl="1" indent="-342900">
              <a:lnSpc>
                <a:spcPct val="90000"/>
              </a:lnSpc>
              <a:spcAft>
                <a:spcPts val="600"/>
              </a:spcAft>
              <a:buFont typeface="Arial" panose="020B0604020202020204" pitchFamily="34" charset="0"/>
              <a:buChar char="•"/>
            </a:pPr>
            <a:r>
              <a:rPr lang="en-US" sz="2000" b="1" dirty="0"/>
              <a:t>(2:30-2:35) Presentation by Sri </a:t>
            </a:r>
            <a:r>
              <a:rPr lang="en-US" sz="2000" b="1" dirty="0" err="1"/>
              <a:t>Sofjan</a:t>
            </a:r>
            <a:endParaRPr lang="en-US" sz="2000" b="1" dirty="0"/>
          </a:p>
          <a:p>
            <a:pPr marL="914400" lvl="1" indent="-342900">
              <a:lnSpc>
                <a:spcPct val="90000"/>
              </a:lnSpc>
              <a:spcAft>
                <a:spcPts val="600"/>
              </a:spcAft>
              <a:buFont typeface="Arial" panose="020B0604020202020204" pitchFamily="34" charset="0"/>
              <a:buChar char="•"/>
            </a:pPr>
            <a:r>
              <a:rPr lang="en-US" sz="2000" b="1" dirty="0"/>
              <a:t>(2:35-2:50) Open discussion </a:t>
            </a:r>
          </a:p>
          <a:p>
            <a:pPr marL="571500" indent="-457200">
              <a:lnSpc>
                <a:spcPct val="90000"/>
              </a:lnSpc>
              <a:spcAft>
                <a:spcPts val="600"/>
              </a:spcAft>
              <a:buFont typeface="+mj-lt"/>
              <a:buAutoNum type="arabicPeriod"/>
            </a:pPr>
            <a:r>
              <a:rPr lang="en-US" sz="2000" b="1" dirty="0"/>
              <a:t>Key directions for future UTCs</a:t>
            </a:r>
          </a:p>
          <a:p>
            <a:pPr marL="914400" lvl="1" indent="-342900">
              <a:lnSpc>
                <a:spcPct val="90000"/>
              </a:lnSpc>
              <a:spcAft>
                <a:spcPts val="600"/>
              </a:spcAft>
              <a:buFont typeface="Arial" panose="020B0604020202020204" pitchFamily="34" charset="0"/>
              <a:buChar char="•"/>
            </a:pPr>
            <a:r>
              <a:rPr lang="en-US" sz="2000" b="1" dirty="0"/>
              <a:t>(2:50-2:55) Presentation by Sandeep </a:t>
            </a:r>
            <a:r>
              <a:rPr lang="en-US" sz="2000" b="1" dirty="0" err="1"/>
              <a:t>Chachra</a:t>
            </a:r>
            <a:endParaRPr lang="en-US" sz="2000" b="1" dirty="0"/>
          </a:p>
          <a:p>
            <a:pPr marL="914400" lvl="1" indent="-342900">
              <a:lnSpc>
                <a:spcPct val="90000"/>
              </a:lnSpc>
              <a:spcAft>
                <a:spcPts val="600"/>
              </a:spcAft>
              <a:buFont typeface="Arial" panose="020B0604020202020204" pitchFamily="34" charset="0"/>
              <a:buChar char="•"/>
            </a:pPr>
            <a:r>
              <a:rPr lang="en-US" sz="2000" b="1" dirty="0"/>
              <a:t>(2:55-3:10) Open discussion </a:t>
            </a:r>
          </a:p>
          <a:p>
            <a:pPr marL="571500" indent="-457200">
              <a:lnSpc>
                <a:spcPct val="90000"/>
              </a:lnSpc>
              <a:spcAft>
                <a:spcPts val="600"/>
              </a:spcAft>
              <a:buFont typeface="+mj-lt"/>
              <a:buAutoNum type="arabicPeriod"/>
            </a:pPr>
            <a:r>
              <a:rPr lang="en-US" sz="2000" b="1" dirty="0"/>
              <a:t>(3:10-3:20) Preparation of next elections for PCG Chairs and upcoming events</a:t>
            </a:r>
          </a:p>
          <a:p>
            <a:pPr marL="457200" indent="-342900">
              <a:lnSpc>
                <a:spcPct val="90000"/>
              </a:lnSpc>
              <a:spcAft>
                <a:spcPts val="600"/>
              </a:spcAft>
              <a:buFont typeface="+mj-lt"/>
              <a:buAutoNum type="arabicPeriod"/>
            </a:pPr>
            <a:r>
              <a:rPr lang="en-US" sz="2000" b="1" dirty="0"/>
              <a:t>(3:20-3:25) Any other business</a:t>
            </a:r>
          </a:p>
          <a:p>
            <a:pPr marL="457200" indent="-342900">
              <a:lnSpc>
                <a:spcPct val="90000"/>
              </a:lnSpc>
              <a:spcAft>
                <a:spcPts val="600"/>
              </a:spcAft>
              <a:buFont typeface="+mj-lt"/>
              <a:buAutoNum type="arabicPeriod"/>
            </a:pPr>
            <a:r>
              <a:rPr lang="en-US" sz="2000" b="1" dirty="0"/>
              <a:t>(3:25-3:30) Conclusion by Sri </a:t>
            </a:r>
            <a:r>
              <a:rPr lang="en-US" sz="2000" b="1" dirty="0" err="1"/>
              <a:t>Sofjan</a:t>
            </a:r>
            <a:endParaRPr lang="en-US" sz="2000" b="1" dirty="0"/>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 name="Rectangle 1">
            <a:extLst>
              <a:ext uri="{FF2B5EF4-FFF2-40B4-BE49-F238E27FC236}">
                <a16:creationId xmlns:a16="http://schemas.microsoft.com/office/drawing/2014/main" id="{5CB9C2C9-9360-F64C-9836-FDB1324DD6C7}"/>
              </a:ext>
            </a:extLst>
          </p:cNvPr>
          <p:cNvSpPr>
            <a:spLocks noChangeArrowheads="1"/>
          </p:cNvSpPr>
          <p:nvPr/>
        </p:nvSpPr>
        <p:spPr bwMode="auto">
          <a:xfrm>
            <a:off x="3025775" y="3111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KE"/>
          </a:p>
        </p:txBody>
      </p:sp>
      <p:grpSp>
        <p:nvGrpSpPr>
          <p:cNvPr id="14" name="Group 13">
            <a:extLst>
              <a:ext uri="{FF2B5EF4-FFF2-40B4-BE49-F238E27FC236}">
                <a16:creationId xmlns:a16="http://schemas.microsoft.com/office/drawing/2014/main" id="{E63E726C-F078-304F-A7E1-69595B85F9AF}"/>
              </a:ext>
            </a:extLst>
          </p:cNvPr>
          <p:cNvGrpSpPr/>
          <p:nvPr/>
        </p:nvGrpSpPr>
        <p:grpSpPr>
          <a:xfrm>
            <a:off x="7887184" y="2324260"/>
            <a:ext cx="3781051" cy="1565502"/>
            <a:chOff x="8466146" y="365125"/>
            <a:chExt cx="3175037" cy="1314588"/>
          </a:xfrm>
        </p:grpSpPr>
        <p:pic>
          <p:nvPicPr>
            <p:cNvPr id="5" name="Picture 4">
              <a:extLst>
                <a:ext uri="{FF2B5EF4-FFF2-40B4-BE49-F238E27FC236}">
                  <a16:creationId xmlns:a16="http://schemas.microsoft.com/office/drawing/2014/main" id="{1DE4D3FC-EF62-4DA1-A173-33781569A27F}"/>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6" y="365125"/>
              <a:ext cx="2992833" cy="1127247"/>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a:extLst>
                <a:ext uri="{FF2B5EF4-FFF2-40B4-BE49-F238E27FC236}">
                  <a16:creationId xmlns:a16="http://schemas.microsoft.com/office/drawing/2014/main" id="{59F11670-F6E0-CB4E-83C3-840C24E4B0C7}"/>
                </a:ext>
              </a:extLst>
            </p:cNvPr>
            <p:cNvSpPr txBox="1"/>
            <p:nvPr/>
          </p:nvSpPr>
          <p:spPr>
            <a:xfrm>
              <a:off x="9758552" y="1371936"/>
              <a:ext cx="1882631" cy="307777"/>
            </a:xfrm>
            <a:prstGeom prst="rect">
              <a:avLst/>
            </a:prstGeom>
            <a:noFill/>
          </p:spPr>
          <p:txBody>
            <a:bodyPr wrap="none" rtlCol="0">
              <a:normAutofit/>
            </a:bodyPr>
            <a:lstStyle/>
            <a:p>
              <a:pPr>
                <a:lnSpc>
                  <a:spcPct val="90000"/>
                </a:lnSpc>
                <a:spcAft>
                  <a:spcPts val="600"/>
                </a:spcAft>
              </a:pPr>
              <a:r>
                <a:rPr lang="en-KE" sz="2000" spc="600" dirty="0">
                  <a:solidFill>
                    <a:srgbClr val="FF0000"/>
                  </a:solidFill>
                  <a:latin typeface="+mj-lt"/>
                  <a:ea typeface="DengXian" panose="02010600030101010101" pitchFamily="2" charset="-122"/>
                  <a:cs typeface="Sana" pitchFamily="2" charset="-78"/>
                </a:rPr>
                <a:t>ASSEMBLY#1</a:t>
              </a:r>
            </a:p>
          </p:txBody>
        </p:sp>
      </p:grpSp>
    </p:spTree>
    <p:extLst>
      <p:ext uri="{BB962C8B-B14F-4D97-AF65-F5344CB8AC3E}">
        <p14:creationId xmlns:p14="http://schemas.microsoft.com/office/powerpoint/2010/main" val="217718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
            <a:extLst>
              <a:ext uri="{FF2B5EF4-FFF2-40B4-BE49-F238E27FC236}">
                <a16:creationId xmlns:a16="http://schemas.microsoft.com/office/drawing/2014/main" id="{8E7767E9-EF3D-1D4C-B475-80B9CD499E10}"/>
              </a:ext>
            </a:extLst>
          </p:cNvPr>
          <p:cNvGraphicFramePr/>
          <p:nvPr/>
        </p:nvGraphicFramePr>
        <p:xfrm>
          <a:off x="3070704" y="4988560"/>
          <a:ext cx="694944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a:extLst>
              <a:ext uri="{FF2B5EF4-FFF2-40B4-BE49-F238E27FC236}">
                <a16:creationId xmlns:a16="http://schemas.microsoft.com/office/drawing/2014/main" id="{EAACD91C-85C9-7841-B146-DFF8489639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185" y="828539"/>
            <a:ext cx="7178068" cy="56783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
            <a:extLst>
              <a:ext uri="{FF2B5EF4-FFF2-40B4-BE49-F238E27FC236}">
                <a16:creationId xmlns:a16="http://schemas.microsoft.com/office/drawing/2014/main" id="{F8973F2B-D5B7-A84B-B468-48243C93103E}"/>
              </a:ext>
            </a:extLst>
          </p:cNvPr>
          <p:cNvSpPr txBox="1">
            <a:spLocks noChangeArrowheads="1"/>
          </p:cNvSpPr>
          <p:nvPr/>
        </p:nvSpPr>
        <p:spPr bwMode="auto">
          <a:xfrm>
            <a:off x="484561" y="3366343"/>
            <a:ext cx="4684924"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800" b="1" dirty="0">
                <a:latin typeface="+mj-lt"/>
                <a:cs typeface="Avenir Light"/>
              </a:rPr>
              <a:t>UTCs deliver: </a:t>
            </a:r>
          </a:p>
          <a:p>
            <a:pPr marL="342900" indent="-342900">
              <a:spcBef>
                <a:spcPct val="0"/>
              </a:spcBef>
            </a:pPr>
            <a:r>
              <a:rPr lang="en-US" altLang="en-US" sz="2800" dirty="0">
                <a:latin typeface="+mn-lt"/>
                <a:cs typeface="Avenir Light"/>
              </a:rPr>
              <a:t>Action plan</a:t>
            </a:r>
          </a:p>
          <a:p>
            <a:pPr marL="342900" indent="-342900">
              <a:spcBef>
                <a:spcPct val="0"/>
              </a:spcBef>
            </a:pPr>
            <a:r>
              <a:rPr lang="en-US" altLang="en-US" sz="2800" dirty="0">
                <a:latin typeface="+mn-lt"/>
                <a:cs typeface="Avenir Light"/>
              </a:rPr>
              <a:t>Commitments of partners</a:t>
            </a:r>
          </a:p>
          <a:p>
            <a:pPr marL="342900" indent="-342900">
              <a:spcBef>
                <a:spcPct val="0"/>
              </a:spcBef>
            </a:pPr>
            <a:r>
              <a:rPr lang="en-US" altLang="en-US" sz="2800" dirty="0">
                <a:latin typeface="+mn-lt"/>
                <a:cs typeface="Avenir Light"/>
              </a:rPr>
              <a:t>Road map </a:t>
            </a:r>
          </a:p>
          <a:p>
            <a:pPr marL="342900" indent="-342900">
              <a:spcBef>
                <a:spcPct val="0"/>
              </a:spcBef>
            </a:pPr>
            <a:r>
              <a:rPr lang="en-US" altLang="en-US" sz="2800" dirty="0">
                <a:latin typeface="+mn-lt"/>
                <a:cs typeface="Avenir Light"/>
              </a:rPr>
              <a:t>Monitoring impacts</a:t>
            </a:r>
          </a:p>
          <a:p>
            <a:pPr marL="342900" indent="-342900">
              <a:spcBef>
                <a:spcPct val="0"/>
              </a:spcBef>
            </a:pPr>
            <a:r>
              <a:rPr lang="en-US" altLang="en-US" sz="2800" dirty="0">
                <a:latin typeface="+mn-lt"/>
                <a:cs typeface="Avenir Light"/>
              </a:rPr>
              <a:t>Implementation Task Team</a:t>
            </a:r>
          </a:p>
        </p:txBody>
      </p:sp>
      <p:sp>
        <p:nvSpPr>
          <p:cNvPr id="2" name="TextBox 1">
            <a:extLst>
              <a:ext uri="{FF2B5EF4-FFF2-40B4-BE49-F238E27FC236}">
                <a16:creationId xmlns:a16="http://schemas.microsoft.com/office/drawing/2014/main" id="{C2BCC38E-B72D-8944-ADFE-F596D7AEF22D}"/>
              </a:ext>
            </a:extLst>
          </p:cNvPr>
          <p:cNvSpPr txBox="1"/>
          <p:nvPr/>
        </p:nvSpPr>
        <p:spPr>
          <a:xfrm rot="467419">
            <a:off x="9244619" y="3969083"/>
            <a:ext cx="1260858" cy="369332"/>
          </a:xfrm>
          <a:prstGeom prst="rect">
            <a:avLst/>
          </a:prstGeom>
          <a:noFill/>
        </p:spPr>
        <p:txBody>
          <a:bodyPr wrap="none" rtlCol="0">
            <a:spAutoFit/>
          </a:bodyPr>
          <a:lstStyle/>
          <a:p>
            <a:r>
              <a:rPr lang="en-GB" b="1" dirty="0"/>
              <a:t>a</a:t>
            </a:r>
            <a:r>
              <a:rPr lang="en-KE" b="1" dirty="0"/>
              <a:t>nd targets</a:t>
            </a:r>
          </a:p>
        </p:txBody>
      </p:sp>
      <p:sp>
        <p:nvSpPr>
          <p:cNvPr id="10" name="TextBox 9">
            <a:extLst>
              <a:ext uri="{FF2B5EF4-FFF2-40B4-BE49-F238E27FC236}">
                <a16:creationId xmlns:a16="http://schemas.microsoft.com/office/drawing/2014/main" id="{0674AD65-15A6-4249-B3DB-264F2D874C6E}"/>
              </a:ext>
            </a:extLst>
          </p:cNvPr>
          <p:cNvSpPr txBox="1"/>
          <p:nvPr/>
        </p:nvSpPr>
        <p:spPr>
          <a:xfrm>
            <a:off x="9199288" y="6029461"/>
            <a:ext cx="2922018" cy="369332"/>
          </a:xfrm>
          <a:prstGeom prst="rect">
            <a:avLst/>
          </a:prstGeom>
          <a:solidFill>
            <a:srgbClr val="DCE132"/>
          </a:solidFill>
        </p:spPr>
        <p:txBody>
          <a:bodyPr wrap="none" rtlCol="0">
            <a:spAutoFit/>
          </a:bodyPr>
          <a:lstStyle/>
          <a:p>
            <a:r>
              <a:rPr lang="en-KE" b="1" dirty="0"/>
              <a:t>+ Implementation Task Team</a:t>
            </a:r>
          </a:p>
        </p:txBody>
      </p:sp>
      <p:sp>
        <p:nvSpPr>
          <p:cNvPr id="16" name="TextBox 15">
            <a:extLst>
              <a:ext uri="{FF2B5EF4-FFF2-40B4-BE49-F238E27FC236}">
                <a16:creationId xmlns:a16="http://schemas.microsoft.com/office/drawing/2014/main" id="{63D14FB8-2E49-4A4C-9614-62A394E77A9B}"/>
              </a:ext>
            </a:extLst>
          </p:cNvPr>
          <p:cNvSpPr txBox="1"/>
          <p:nvPr/>
        </p:nvSpPr>
        <p:spPr>
          <a:xfrm rot="21296264">
            <a:off x="9042828" y="2655499"/>
            <a:ext cx="1243033" cy="369332"/>
          </a:xfrm>
          <a:prstGeom prst="rect">
            <a:avLst/>
          </a:prstGeom>
          <a:noFill/>
        </p:spPr>
        <p:txBody>
          <a:bodyPr wrap="none" rtlCol="0">
            <a:spAutoFit/>
          </a:bodyPr>
          <a:lstStyle/>
          <a:p>
            <a:r>
              <a:rPr lang="en-US" b="1" dirty="0"/>
              <a:t>of partners</a:t>
            </a:r>
            <a:endParaRPr lang="en-KE" b="1" dirty="0"/>
          </a:p>
        </p:txBody>
      </p:sp>
      <p:sp>
        <p:nvSpPr>
          <p:cNvPr id="17" name="TextBox 42">
            <a:extLst>
              <a:ext uri="{FF2B5EF4-FFF2-40B4-BE49-F238E27FC236}">
                <a16:creationId xmlns:a16="http://schemas.microsoft.com/office/drawing/2014/main" id="{537DBEA0-3E83-5947-9237-85EDE5A4F096}"/>
              </a:ext>
            </a:extLst>
          </p:cNvPr>
          <p:cNvSpPr txBox="1"/>
          <p:nvPr/>
        </p:nvSpPr>
        <p:spPr>
          <a:xfrm>
            <a:off x="399741" y="731220"/>
            <a:ext cx="5199548" cy="1200329"/>
          </a:xfrm>
          <a:prstGeom prst="rect">
            <a:avLst/>
          </a:prstGeom>
          <a:noFill/>
        </p:spPr>
        <p:txBody>
          <a:bodyPr wrap="square" rtlCol="0">
            <a:spAutoFit/>
          </a:bodyPr>
          <a:lstStyle/>
          <a:p>
            <a:pPr>
              <a:defRPr/>
            </a:pPr>
            <a:r>
              <a:rPr lang="en-US" sz="3600" b="1" dirty="0">
                <a:effectLst>
                  <a:outerShdw blurRad="38100" dist="38100" dir="2700000" algn="tl">
                    <a:srgbClr val="000000">
                      <a:alpha val="43137"/>
                    </a:srgbClr>
                  </a:outerShdw>
                </a:effectLst>
              </a:rPr>
              <a:t>Urban Thinkers Campus</a:t>
            </a:r>
          </a:p>
          <a:p>
            <a:pPr>
              <a:defRPr/>
            </a:pPr>
            <a:r>
              <a:rPr lang="en-US" sz="3600" b="1" dirty="0">
                <a:effectLst>
                  <a:outerShdw blurRad="38100" dist="38100" dir="2700000" algn="tl">
                    <a:srgbClr val="000000">
                      <a:alpha val="43137"/>
                    </a:srgbClr>
                  </a:outerShdw>
                </a:effectLst>
              </a:rPr>
              <a:t>New Generation ?</a:t>
            </a:r>
          </a:p>
        </p:txBody>
      </p:sp>
      <p:sp>
        <p:nvSpPr>
          <p:cNvPr id="18" name="TextBox 17">
            <a:extLst>
              <a:ext uri="{FF2B5EF4-FFF2-40B4-BE49-F238E27FC236}">
                <a16:creationId xmlns:a16="http://schemas.microsoft.com/office/drawing/2014/main" id="{950C4211-55FF-1E4F-8332-F2FF6465AE99}"/>
              </a:ext>
            </a:extLst>
          </p:cNvPr>
          <p:cNvSpPr txBox="1"/>
          <p:nvPr/>
        </p:nvSpPr>
        <p:spPr>
          <a:xfrm>
            <a:off x="9711200" y="5587329"/>
            <a:ext cx="2410106" cy="369332"/>
          </a:xfrm>
          <a:prstGeom prst="rect">
            <a:avLst/>
          </a:prstGeom>
          <a:solidFill>
            <a:srgbClr val="DCE132"/>
          </a:solidFill>
        </p:spPr>
        <p:txBody>
          <a:bodyPr wrap="square" rtlCol="0">
            <a:spAutoFit/>
          </a:bodyPr>
          <a:lstStyle/>
          <a:p>
            <a:r>
              <a:rPr lang="en-KE" b="1" dirty="0"/>
              <a:t>+ Monitoring Impacts </a:t>
            </a:r>
          </a:p>
        </p:txBody>
      </p:sp>
      <p:sp>
        <p:nvSpPr>
          <p:cNvPr id="19" name="TextBox 42">
            <a:extLst>
              <a:ext uri="{FF2B5EF4-FFF2-40B4-BE49-F238E27FC236}">
                <a16:creationId xmlns:a16="http://schemas.microsoft.com/office/drawing/2014/main" id="{7DE8C3EF-AD63-6E48-8815-B83D3BBF2EA8}"/>
              </a:ext>
            </a:extLst>
          </p:cNvPr>
          <p:cNvSpPr txBox="1"/>
          <p:nvPr/>
        </p:nvSpPr>
        <p:spPr>
          <a:xfrm>
            <a:off x="8280720" y="1485285"/>
            <a:ext cx="3794927" cy="584775"/>
          </a:xfrm>
          <a:prstGeom prst="rect">
            <a:avLst/>
          </a:prstGeom>
          <a:noFill/>
        </p:spPr>
        <p:txBody>
          <a:bodyPr wrap="square" rtlCol="0">
            <a:spAutoFit/>
          </a:bodyPr>
          <a:lstStyle/>
          <a:p>
            <a:pPr>
              <a:defRPr/>
            </a:pPr>
            <a:r>
              <a:rPr lang="en-US" sz="3200" dirty="0">
                <a:effectLst>
                  <a:outerShdw blurRad="38100" dist="38100" dir="2700000" algn="tl">
                    <a:srgbClr val="000000">
                      <a:alpha val="43137"/>
                    </a:srgbClr>
                  </a:outerShdw>
                </a:effectLst>
              </a:rPr>
              <a:t>Action oriented UTC</a:t>
            </a:r>
          </a:p>
        </p:txBody>
      </p:sp>
      <p:pic>
        <p:nvPicPr>
          <p:cNvPr id="20" name="Picture 19">
            <a:extLst>
              <a:ext uri="{FF2B5EF4-FFF2-40B4-BE49-F238E27FC236}">
                <a16:creationId xmlns:a16="http://schemas.microsoft.com/office/drawing/2014/main" id="{35672ED6-5C59-6A4E-84D5-07F0921909E1}"/>
              </a:ext>
            </a:extLst>
          </p:cNvPr>
          <p:cNvPicPr>
            <a:picLocks noChangeAspect="1"/>
          </p:cNvPicPr>
          <p:nvPr/>
        </p:nvPicPr>
        <p:blipFill>
          <a:blip r:embed="rId8"/>
          <a:stretch>
            <a:fillRect/>
          </a:stretch>
        </p:blipFill>
        <p:spPr>
          <a:xfrm>
            <a:off x="5255806" y="247827"/>
            <a:ext cx="5578202" cy="515138"/>
          </a:xfrm>
          <a:prstGeom prst="rect">
            <a:avLst/>
          </a:prstGeom>
        </p:spPr>
      </p:pic>
      <p:sp>
        <p:nvSpPr>
          <p:cNvPr id="3" name="Oval 2">
            <a:extLst>
              <a:ext uri="{FF2B5EF4-FFF2-40B4-BE49-F238E27FC236}">
                <a16:creationId xmlns:a16="http://schemas.microsoft.com/office/drawing/2014/main" id="{3871B666-907E-BD4E-8A45-7E7230571048}"/>
              </a:ext>
            </a:extLst>
          </p:cNvPr>
          <p:cNvSpPr/>
          <p:nvPr/>
        </p:nvSpPr>
        <p:spPr>
          <a:xfrm>
            <a:off x="7115552" y="3657033"/>
            <a:ext cx="1114429" cy="1102963"/>
          </a:xfrm>
          <a:prstGeom prst="ellipse">
            <a:avLst/>
          </a:prstGeom>
          <a:solidFill>
            <a:schemeClr val="tx2">
              <a:lumMod val="1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E" sz="1600" dirty="0"/>
              <a:t>Action Day</a:t>
            </a:r>
          </a:p>
        </p:txBody>
      </p:sp>
      <p:cxnSp>
        <p:nvCxnSpPr>
          <p:cNvPr id="7" name="Straight Connector 6">
            <a:extLst>
              <a:ext uri="{FF2B5EF4-FFF2-40B4-BE49-F238E27FC236}">
                <a16:creationId xmlns:a16="http://schemas.microsoft.com/office/drawing/2014/main" id="{8EBA100F-9B18-5B46-806E-B2A57B1E18AB}"/>
              </a:ext>
            </a:extLst>
          </p:cNvPr>
          <p:cNvCxnSpPr/>
          <p:nvPr/>
        </p:nvCxnSpPr>
        <p:spPr>
          <a:xfrm>
            <a:off x="6877290" y="3711338"/>
            <a:ext cx="345005" cy="2080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0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50AF3-612F-7546-9281-B4C47394BB34}"/>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a:t>COVID-19 UTCs – A new model?</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descr="A close up of a hand holding a flower&#10;&#10;Description automatically generated">
            <a:extLst>
              <a:ext uri="{FF2B5EF4-FFF2-40B4-BE49-F238E27FC236}">
                <a16:creationId xmlns:a16="http://schemas.microsoft.com/office/drawing/2014/main" id="{E99FE73C-9B97-C342-B4D3-EAE18E888654}"/>
              </a:ext>
            </a:extLst>
          </p:cNvPr>
          <p:cNvPicPr>
            <a:picLocks noChangeAspect="1"/>
          </p:cNvPicPr>
          <p:nvPr/>
        </p:nvPicPr>
        <p:blipFill rotWithShape="1">
          <a:blip r:embed="rId2"/>
          <a:srcRect t="38" r="-1" b="21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8991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83B7-787F-B74F-A470-2C69858A3824}"/>
              </a:ext>
            </a:extLst>
          </p:cNvPr>
          <p:cNvSpPr>
            <a:spLocks noGrp="1"/>
          </p:cNvSpPr>
          <p:nvPr>
            <p:ph type="title"/>
          </p:nvPr>
        </p:nvSpPr>
        <p:spPr>
          <a:xfrm>
            <a:off x="393700" y="236765"/>
            <a:ext cx="10515600" cy="1325563"/>
          </a:xfrm>
        </p:spPr>
        <p:txBody>
          <a:bodyPr/>
          <a:lstStyle/>
          <a:p>
            <a:r>
              <a:rPr lang="en-KE" dirty="0"/>
              <a:t>COVID-19 UTC Series 1</a:t>
            </a:r>
          </a:p>
        </p:txBody>
      </p:sp>
      <p:sp>
        <p:nvSpPr>
          <p:cNvPr id="3" name="TextBox 2">
            <a:extLst>
              <a:ext uri="{FF2B5EF4-FFF2-40B4-BE49-F238E27FC236}">
                <a16:creationId xmlns:a16="http://schemas.microsoft.com/office/drawing/2014/main" id="{002C1B76-AC7F-4F46-A0E1-A897C71BBE07}"/>
              </a:ext>
            </a:extLst>
          </p:cNvPr>
          <p:cNvSpPr txBox="1"/>
          <p:nvPr/>
        </p:nvSpPr>
        <p:spPr>
          <a:xfrm>
            <a:off x="393700" y="1562328"/>
            <a:ext cx="5600700" cy="4801314"/>
          </a:xfrm>
          <a:prstGeom prst="rect">
            <a:avLst/>
          </a:prstGeom>
          <a:noFill/>
        </p:spPr>
        <p:txBody>
          <a:bodyPr wrap="square" rtlCol="0">
            <a:spAutoFit/>
          </a:bodyPr>
          <a:lstStyle/>
          <a:p>
            <a:r>
              <a:rPr lang="en-KE" b="1" dirty="0"/>
              <a:t>UTC</a:t>
            </a:r>
            <a:r>
              <a:rPr lang="en-US" b="1" dirty="0"/>
              <a:t>#1 </a:t>
            </a:r>
            <a:r>
              <a:rPr lang="en-KE" b="1" dirty="0"/>
              <a:t>– </a:t>
            </a:r>
            <a:r>
              <a:rPr lang="en-US" b="1" dirty="0"/>
              <a:t>Facing Urban Vulnerabilities</a:t>
            </a:r>
            <a:endParaRPr lang="en-KE" b="1" dirty="0"/>
          </a:p>
          <a:p>
            <a:r>
              <a:rPr lang="en-US" dirty="0"/>
              <a:t>4</a:t>
            </a:r>
            <a:r>
              <a:rPr lang="en-KE" dirty="0"/>
              <a:t> May 2020, 2.30 - 4:00 pm CET</a:t>
            </a:r>
          </a:p>
          <a:p>
            <a:r>
              <a:rPr lang="en-US" dirty="0"/>
              <a:t>Partner organization: </a:t>
            </a:r>
            <a:r>
              <a:rPr lang="en-KE" dirty="0"/>
              <a:t>Practical Action</a:t>
            </a:r>
          </a:p>
          <a:p>
            <a:r>
              <a:rPr lang="en-KE" dirty="0"/>
              <a:t> </a:t>
            </a:r>
          </a:p>
          <a:p>
            <a:r>
              <a:rPr lang="en-KE" b="1" dirty="0"/>
              <a:t>UTC</a:t>
            </a:r>
            <a:r>
              <a:rPr lang="en-US" b="1" dirty="0"/>
              <a:t>#</a:t>
            </a:r>
            <a:r>
              <a:rPr lang="en-KE" b="1" dirty="0"/>
              <a:t>2 - The Basic Services Gap</a:t>
            </a:r>
          </a:p>
          <a:p>
            <a:r>
              <a:rPr lang="en-US" dirty="0"/>
              <a:t>6</a:t>
            </a:r>
            <a:r>
              <a:rPr lang="en-KE" dirty="0"/>
              <a:t> May 2020, 2.30 - 4:00 pm CET</a:t>
            </a:r>
          </a:p>
          <a:p>
            <a:r>
              <a:rPr lang="en-US" dirty="0"/>
              <a:t>Partner organization: </a:t>
            </a:r>
            <a:r>
              <a:rPr lang="en-KE" dirty="0"/>
              <a:t>Practical Action</a:t>
            </a:r>
          </a:p>
          <a:p>
            <a:r>
              <a:rPr lang="en-KE" dirty="0"/>
              <a:t> </a:t>
            </a:r>
          </a:p>
          <a:p>
            <a:r>
              <a:rPr lang="en-KE" b="1" dirty="0"/>
              <a:t>UTC</a:t>
            </a:r>
            <a:r>
              <a:rPr lang="en-US" b="1" dirty="0"/>
              <a:t>#</a:t>
            </a:r>
            <a:r>
              <a:rPr lang="en-KE" b="1" dirty="0"/>
              <a:t>3- The Shelter Gap</a:t>
            </a:r>
          </a:p>
          <a:p>
            <a:r>
              <a:rPr lang="en-KE" dirty="0"/>
              <a:t>7 May 2020, 2.30 - 4:00 pm CET</a:t>
            </a:r>
          </a:p>
          <a:p>
            <a:r>
              <a:rPr lang="en-US" dirty="0"/>
              <a:t>Partner organizations: </a:t>
            </a:r>
            <a:r>
              <a:rPr lang="en-KE" dirty="0"/>
              <a:t>Compass Housing</a:t>
            </a:r>
            <a:r>
              <a:rPr lang="en-US" dirty="0"/>
              <a:t>, </a:t>
            </a:r>
            <a:r>
              <a:rPr lang="en-KE" dirty="0"/>
              <a:t>Habitat for Humanity </a:t>
            </a:r>
          </a:p>
          <a:p>
            <a:r>
              <a:rPr lang="en-KE" dirty="0"/>
              <a:t> </a:t>
            </a:r>
          </a:p>
          <a:p>
            <a:r>
              <a:rPr lang="en-KE" b="1" dirty="0"/>
              <a:t>UTC4</a:t>
            </a:r>
            <a:r>
              <a:rPr lang="en-US" b="1" dirty="0"/>
              <a:t>#</a:t>
            </a:r>
            <a:r>
              <a:rPr lang="en-KE" b="1" dirty="0"/>
              <a:t>- The Safety Gap</a:t>
            </a:r>
          </a:p>
          <a:p>
            <a:r>
              <a:rPr lang="en-KE" dirty="0"/>
              <a:t>11 May 2020, 2.30 - 4:00 pm CET</a:t>
            </a:r>
          </a:p>
          <a:p>
            <a:r>
              <a:rPr lang="en-US" dirty="0"/>
              <a:t>Partner organizations: </a:t>
            </a:r>
            <a:r>
              <a:rPr lang="en-KE" dirty="0"/>
              <a:t>Red Dot Foudatio</a:t>
            </a:r>
            <a:r>
              <a:rPr lang="en-US" dirty="0"/>
              <a:t>n, </a:t>
            </a:r>
            <a:r>
              <a:rPr lang="en-KE" dirty="0"/>
              <a:t>Polycom</a:t>
            </a:r>
            <a:r>
              <a:rPr lang="en-US" dirty="0"/>
              <a:t>, </a:t>
            </a:r>
            <a:r>
              <a:rPr lang="en-KE" dirty="0"/>
              <a:t>CJUR International</a:t>
            </a:r>
          </a:p>
        </p:txBody>
      </p:sp>
      <p:sp>
        <p:nvSpPr>
          <p:cNvPr id="4" name="TextBox 3">
            <a:extLst>
              <a:ext uri="{FF2B5EF4-FFF2-40B4-BE49-F238E27FC236}">
                <a16:creationId xmlns:a16="http://schemas.microsoft.com/office/drawing/2014/main" id="{FE196CDD-7584-F545-B0AB-DCFB2FAE186B}"/>
              </a:ext>
            </a:extLst>
          </p:cNvPr>
          <p:cNvSpPr txBox="1"/>
          <p:nvPr/>
        </p:nvSpPr>
        <p:spPr>
          <a:xfrm>
            <a:off x="6197602" y="502961"/>
            <a:ext cx="6108698" cy="6186309"/>
          </a:xfrm>
          <a:prstGeom prst="rect">
            <a:avLst/>
          </a:prstGeom>
          <a:noFill/>
        </p:spPr>
        <p:txBody>
          <a:bodyPr wrap="square" rtlCol="0">
            <a:spAutoFit/>
          </a:bodyPr>
          <a:lstStyle/>
          <a:p>
            <a:r>
              <a:rPr lang="en-KE" b="1" dirty="0"/>
              <a:t>UTC</a:t>
            </a:r>
            <a:r>
              <a:rPr lang="en-US" b="1" dirty="0"/>
              <a:t>#</a:t>
            </a:r>
            <a:r>
              <a:rPr lang="en-KE" b="1" dirty="0"/>
              <a:t>5- Securidad en la Crisis Covid-19 </a:t>
            </a:r>
          </a:p>
          <a:p>
            <a:r>
              <a:rPr lang="en-KE" dirty="0"/>
              <a:t>11 May 2020, 11</a:t>
            </a:r>
            <a:r>
              <a:rPr lang="en-US" dirty="0"/>
              <a:t>:30</a:t>
            </a:r>
            <a:r>
              <a:rPr lang="en-KE" dirty="0"/>
              <a:t> am - 1:</a:t>
            </a:r>
            <a:r>
              <a:rPr lang="en-US" dirty="0"/>
              <a:t>00 pm</a:t>
            </a:r>
            <a:r>
              <a:rPr lang="en-KE" dirty="0"/>
              <a:t> EDT (= 5</a:t>
            </a:r>
            <a:r>
              <a:rPr lang="en-US" dirty="0"/>
              <a:t>:30</a:t>
            </a:r>
            <a:r>
              <a:rPr lang="en-KE" dirty="0"/>
              <a:t>-</a:t>
            </a:r>
            <a:r>
              <a:rPr lang="en-US" dirty="0"/>
              <a:t>7</a:t>
            </a:r>
            <a:r>
              <a:rPr lang="en-KE" dirty="0"/>
              <a:t>:</a:t>
            </a:r>
            <a:r>
              <a:rPr lang="en-US" dirty="0"/>
              <a:t>0</a:t>
            </a:r>
            <a:r>
              <a:rPr lang="en-KE" dirty="0"/>
              <a:t>0 pm CET)</a:t>
            </a:r>
          </a:p>
          <a:p>
            <a:r>
              <a:rPr lang="en-US" dirty="0"/>
              <a:t>Partner organization: </a:t>
            </a:r>
            <a:r>
              <a:rPr lang="en-KE" dirty="0"/>
              <a:t>Huairou Commission </a:t>
            </a:r>
          </a:p>
          <a:p>
            <a:r>
              <a:rPr lang="en-KE" dirty="0"/>
              <a:t> </a:t>
            </a:r>
          </a:p>
          <a:p>
            <a:r>
              <a:rPr lang="en-KE" b="1" dirty="0"/>
              <a:t>UTC</a:t>
            </a:r>
            <a:r>
              <a:rPr lang="en-US" b="1" dirty="0"/>
              <a:t>#</a:t>
            </a:r>
            <a:r>
              <a:rPr lang="en-KE" b="1" dirty="0"/>
              <a:t>6- Community Leaders at the Frontline</a:t>
            </a:r>
          </a:p>
          <a:p>
            <a:r>
              <a:rPr lang="en-KE" dirty="0"/>
              <a:t>14 May 2020, 2.30 - 4:00 pm </a:t>
            </a:r>
          </a:p>
          <a:p>
            <a:r>
              <a:rPr lang="en-US" dirty="0"/>
              <a:t>Partner organizations: </a:t>
            </a:r>
            <a:r>
              <a:rPr lang="en-KE" dirty="0"/>
              <a:t>Huairou Commission</a:t>
            </a:r>
            <a:r>
              <a:rPr lang="en-US" dirty="0"/>
              <a:t>, </a:t>
            </a:r>
            <a:r>
              <a:rPr lang="en-KE" dirty="0"/>
              <a:t>WEA</a:t>
            </a:r>
          </a:p>
          <a:p>
            <a:r>
              <a:rPr lang="en-KE" dirty="0"/>
              <a:t> </a:t>
            </a:r>
          </a:p>
          <a:p>
            <a:r>
              <a:rPr lang="en-KE" b="1" dirty="0"/>
              <a:t>UTC</a:t>
            </a:r>
            <a:r>
              <a:rPr lang="en-US" b="1" dirty="0"/>
              <a:t>#</a:t>
            </a:r>
            <a:r>
              <a:rPr lang="en-KE" b="1" dirty="0"/>
              <a:t>7- The Wage Gap, Social Security and Small Business during Pandemics</a:t>
            </a:r>
          </a:p>
          <a:p>
            <a:r>
              <a:rPr lang="en-KE" dirty="0"/>
              <a:t>20 May 2020, 2.30 - 4:00 pm </a:t>
            </a:r>
          </a:p>
          <a:p>
            <a:r>
              <a:rPr lang="en-US" dirty="0"/>
              <a:t>Partner organizations: </a:t>
            </a:r>
            <a:r>
              <a:rPr lang="en-KE" dirty="0"/>
              <a:t>ActionAid</a:t>
            </a:r>
            <a:r>
              <a:rPr lang="en-US" dirty="0"/>
              <a:t>, </a:t>
            </a:r>
            <a:r>
              <a:rPr lang="en-KE" dirty="0"/>
              <a:t>Smartly</a:t>
            </a:r>
          </a:p>
          <a:p>
            <a:r>
              <a:rPr lang="en-KE" dirty="0"/>
              <a:t> </a:t>
            </a:r>
          </a:p>
          <a:p>
            <a:r>
              <a:rPr lang="en-KE" b="1" dirty="0"/>
              <a:t>UTC</a:t>
            </a:r>
            <a:r>
              <a:rPr lang="en-US" b="1" dirty="0"/>
              <a:t>#</a:t>
            </a:r>
            <a:r>
              <a:rPr lang="en-KE" b="1" dirty="0"/>
              <a:t>8- Planning and Design for Pandemic Urban Resilience </a:t>
            </a:r>
          </a:p>
          <a:p>
            <a:r>
              <a:rPr lang="en-KE" dirty="0"/>
              <a:t>27 May 2020, 2.30 - 4:00 pm </a:t>
            </a:r>
          </a:p>
          <a:p>
            <a:r>
              <a:rPr lang="en-US" dirty="0"/>
              <a:t>Partner organizations: </a:t>
            </a:r>
            <a:r>
              <a:rPr lang="en-KE" dirty="0"/>
              <a:t>Arcadis</a:t>
            </a:r>
            <a:r>
              <a:rPr lang="en-US" dirty="0"/>
              <a:t>, </a:t>
            </a:r>
            <a:r>
              <a:rPr lang="en-KE" dirty="0"/>
              <a:t>Isocarp</a:t>
            </a:r>
            <a:r>
              <a:rPr lang="en-US" dirty="0"/>
              <a:t>, </a:t>
            </a:r>
            <a:r>
              <a:rPr lang="en-KE" dirty="0"/>
              <a:t>Commonwealth Association of Planners</a:t>
            </a:r>
            <a:r>
              <a:rPr lang="en-US" dirty="0"/>
              <a:t>, </a:t>
            </a:r>
            <a:r>
              <a:rPr lang="en-KE" dirty="0"/>
              <a:t>Paris Region </a:t>
            </a:r>
          </a:p>
          <a:p>
            <a:r>
              <a:rPr lang="en-KE" dirty="0"/>
              <a:t> </a:t>
            </a:r>
          </a:p>
          <a:p>
            <a:r>
              <a:rPr lang="en-KE" b="1" dirty="0"/>
              <a:t>UTC</a:t>
            </a:r>
            <a:r>
              <a:rPr lang="en-US" b="1" dirty="0"/>
              <a:t>#</a:t>
            </a:r>
            <a:r>
              <a:rPr lang="en-KE" b="1" dirty="0"/>
              <a:t>9- Reporting during the pandemic</a:t>
            </a:r>
          </a:p>
          <a:p>
            <a:r>
              <a:rPr lang="en-KE" dirty="0"/>
              <a:t>29 May 2020, 11 am - 12:30 EDT (= 5-6:30 pm CET)</a:t>
            </a:r>
          </a:p>
          <a:p>
            <a:r>
              <a:rPr lang="en-US" dirty="0"/>
              <a:t>Partner organization: </a:t>
            </a:r>
            <a:r>
              <a:rPr lang="en-KE" dirty="0"/>
              <a:t>Smartly</a:t>
            </a:r>
            <a:r>
              <a:rPr lang="en-US" dirty="0"/>
              <a:t>,</a:t>
            </a:r>
            <a:r>
              <a:rPr lang="en-KE" dirty="0"/>
              <a:t> First Main Films</a:t>
            </a:r>
          </a:p>
          <a:p>
            <a:endParaRPr lang="en-KE" dirty="0"/>
          </a:p>
        </p:txBody>
      </p:sp>
    </p:spTree>
    <p:extLst>
      <p:ext uri="{BB962C8B-B14F-4D97-AF65-F5344CB8AC3E}">
        <p14:creationId xmlns:p14="http://schemas.microsoft.com/office/powerpoint/2010/main" val="274545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text&#10;&#10;Description automatically generated">
            <a:extLst>
              <a:ext uri="{FF2B5EF4-FFF2-40B4-BE49-F238E27FC236}">
                <a16:creationId xmlns:a16="http://schemas.microsoft.com/office/drawing/2014/main" id="{78C43EAE-C6C2-BA4F-BE4E-9454885CD616}"/>
              </a:ext>
            </a:extLst>
          </p:cNvPr>
          <p:cNvPicPr>
            <a:picLocks noChangeAspect="1"/>
          </p:cNvPicPr>
          <p:nvPr/>
        </p:nvPicPr>
        <p:blipFill rotWithShape="1">
          <a:blip r:embed="rId2"/>
          <a:srcRect r="-1" b="4262"/>
          <a:stretch/>
        </p:blipFill>
        <p:spPr>
          <a:xfrm>
            <a:off x="723132" y="643466"/>
            <a:ext cx="5135385" cy="5571066"/>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8846E95C-D821-C546-976C-3CA2803296B6}"/>
              </a:ext>
            </a:extLst>
          </p:cNvPr>
          <p:cNvPicPr>
            <a:picLocks noChangeAspect="1"/>
          </p:cNvPicPr>
          <p:nvPr/>
        </p:nvPicPr>
        <p:blipFill rotWithShape="1">
          <a:blip r:embed="rId3"/>
          <a:srcRect t="6466" r="-1" b="17324"/>
          <a:stretch/>
        </p:blipFill>
        <p:spPr>
          <a:xfrm>
            <a:off x="6333459" y="643467"/>
            <a:ext cx="5135431" cy="5571066"/>
          </a:xfrm>
          <a:prstGeom prst="rect">
            <a:avLst/>
          </a:prstGeom>
        </p:spPr>
      </p:pic>
    </p:spTree>
    <p:extLst>
      <p:ext uri="{BB962C8B-B14F-4D97-AF65-F5344CB8AC3E}">
        <p14:creationId xmlns:p14="http://schemas.microsoft.com/office/powerpoint/2010/main" val="157997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BD7500-2FDC-AA46-AD2D-248C155CB421}"/>
              </a:ext>
            </a:extLst>
          </p:cNvPr>
          <p:cNvGraphicFramePr>
            <a:graphicFrameLocks noGrp="1"/>
          </p:cNvGraphicFramePr>
          <p:nvPr>
            <p:extLst>
              <p:ext uri="{D42A27DB-BD31-4B8C-83A1-F6EECF244321}">
                <p14:modId xmlns:p14="http://schemas.microsoft.com/office/powerpoint/2010/main" val="2908697623"/>
              </p:ext>
            </p:extLst>
          </p:nvPr>
        </p:nvGraphicFramePr>
        <p:xfrm>
          <a:off x="387350" y="275645"/>
          <a:ext cx="11417299" cy="6400800"/>
        </p:xfrm>
        <a:graphic>
          <a:graphicData uri="http://schemas.openxmlformats.org/drawingml/2006/table">
            <a:tbl>
              <a:tblPr firstRow="1" firstCol="1" bandRow="1">
                <a:tableStyleId>{0E3FDE45-AF77-4B5C-9715-49D594BDF05E}</a:tableStyleId>
              </a:tblPr>
              <a:tblGrid>
                <a:gridCol w="7137256">
                  <a:extLst>
                    <a:ext uri="{9D8B030D-6E8A-4147-A177-3AD203B41FA5}">
                      <a16:colId xmlns:a16="http://schemas.microsoft.com/office/drawing/2014/main" val="2337842432"/>
                    </a:ext>
                  </a:extLst>
                </a:gridCol>
                <a:gridCol w="1152016">
                  <a:extLst>
                    <a:ext uri="{9D8B030D-6E8A-4147-A177-3AD203B41FA5}">
                      <a16:colId xmlns:a16="http://schemas.microsoft.com/office/drawing/2014/main" val="3622716045"/>
                    </a:ext>
                  </a:extLst>
                </a:gridCol>
                <a:gridCol w="3128027">
                  <a:extLst>
                    <a:ext uri="{9D8B030D-6E8A-4147-A177-3AD203B41FA5}">
                      <a16:colId xmlns:a16="http://schemas.microsoft.com/office/drawing/2014/main" val="574759000"/>
                    </a:ext>
                  </a:extLst>
                </a:gridCol>
              </a:tblGrid>
              <a:tr h="316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198755" algn="l"/>
                        </a:tabLst>
                        <a:defRPr/>
                      </a:pPr>
                      <a:r>
                        <a:rPr lang="en-KE" sz="2000" b="1" dirty="0"/>
                        <a:t>COVID-19 UTC Series 2 (June-July)</a:t>
                      </a:r>
                      <a:endParaRPr lang="en-KE" sz="20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 </a:t>
                      </a:r>
                      <a:r>
                        <a:rPr lang="en-US" sz="1600">
                          <a:effectLst/>
                        </a:rPr>
                        <a:t>DATE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Lead Organization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8323912"/>
                  </a:ext>
                </a:extLst>
              </a:tr>
              <a:tr h="107895">
                <a:tc>
                  <a:txBody>
                    <a:bodyPr/>
                    <a:lstStyle/>
                    <a:p>
                      <a:pPr marL="0" lvl="0" indent="0">
                        <a:spcAft>
                          <a:spcPts val="0"/>
                        </a:spcAft>
                        <a:buFont typeface="+mj-lt"/>
                        <a:buNone/>
                        <a:tabLst>
                          <a:tab pos="558800" algn="l"/>
                        </a:tabLst>
                      </a:pPr>
                      <a:r>
                        <a:rPr lang="en-KE" sz="1600">
                          <a:effectLst/>
                        </a:rPr>
                        <a:t>The New Urban Normal: Urban Sustainability and Resilience post COVID-19</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17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Delft University of Technology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511920046"/>
                  </a:ext>
                </a:extLst>
              </a:tr>
              <a:tr h="215789">
                <a:tc>
                  <a:txBody>
                    <a:bodyPr/>
                    <a:lstStyle/>
                    <a:p>
                      <a:pPr marL="0" lvl="0" indent="0">
                        <a:spcAft>
                          <a:spcPts val="0"/>
                        </a:spcAft>
                        <a:buFont typeface="+mj-lt"/>
                        <a:buNone/>
                        <a:tabLst>
                          <a:tab pos="558800" algn="l"/>
                        </a:tabLst>
                      </a:pPr>
                      <a:r>
                        <a:rPr lang="en-KE" sz="1600" dirty="0">
                          <a:effectLst/>
                        </a:rPr>
                        <a:t>Cooperative City in Quarantine Finale: Planning the "new" cooperative city or the city after Covid19 or after quarantine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19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Eutropian</a:t>
                      </a:r>
                      <a:br>
                        <a:rPr lang="en-KE" sz="1600" u="none" strike="noStrike" dirty="0">
                          <a:effectLst/>
                        </a:rPr>
                      </a:b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977160487"/>
                  </a:ext>
                </a:extLst>
              </a:tr>
              <a:tr h="215789">
                <a:tc>
                  <a:txBody>
                    <a:bodyPr/>
                    <a:lstStyle/>
                    <a:p>
                      <a:pPr marL="0" lvl="0" indent="0">
                        <a:spcAft>
                          <a:spcPts val="0"/>
                        </a:spcAft>
                        <a:buFont typeface="+mj-lt"/>
                        <a:buNone/>
                        <a:tabLst>
                          <a:tab pos="558800" algn="l"/>
                        </a:tabLst>
                      </a:pPr>
                      <a:r>
                        <a:rPr lang="en-KE" sz="1600">
                          <a:effectLst/>
                        </a:rPr>
                        <a:t>Addressing the expanding demand for Affordable Housing </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22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The International Real Estate Federation (FIABCI)</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596242885"/>
                  </a:ext>
                </a:extLst>
              </a:tr>
              <a:tr h="215789">
                <a:tc>
                  <a:txBody>
                    <a:bodyPr/>
                    <a:lstStyle/>
                    <a:p>
                      <a:pPr marL="0" lvl="0" indent="0">
                        <a:spcAft>
                          <a:spcPts val="0"/>
                        </a:spcAft>
                        <a:buFont typeface="+mj-lt"/>
                        <a:buNone/>
                        <a:tabLst>
                          <a:tab pos="558800" algn="l"/>
                        </a:tabLst>
                      </a:pPr>
                      <a:r>
                        <a:rPr lang="en-KE" sz="1600" dirty="0">
                          <a:effectLst/>
                        </a:rPr>
                        <a:t>Urban Research and Education in the Wake of COVID-19: Impacts and Future Prospects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24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UN-Habitat UNI</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265534326"/>
                  </a:ext>
                </a:extLst>
              </a:tr>
              <a:tr h="215789">
                <a:tc>
                  <a:txBody>
                    <a:bodyPr/>
                    <a:lstStyle/>
                    <a:p>
                      <a:pPr marL="0" lvl="0" indent="0">
                        <a:spcAft>
                          <a:spcPts val="0"/>
                        </a:spcAft>
                        <a:buFont typeface="+mj-lt"/>
                        <a:buNone/>
                        <a:tabLst>
                          <a:tab pos="558800" algn="l"/>
                        </a:tabLst>
                      </a:pPr>
                      <a:r>
                        <a:rPr lang="en-KE" sz="1600">
                          <a:effectLst/>
                        </a:rPr>
                        <a:t>Gobernanza multinivel para enfrentar la pandemia y la recuperación (Multi-level governance to face pandemic and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24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Smartly</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491124651"/>
                  </a:ext>
                </a:extLst>
              </a:tr>
              <a:tr h="215789">
                <a:tc>
                  <a:txBody>
                    <a:bodyPr/>
                    <a:lstStyle/>
                    <a:p>
                      <a:pPr marL="0" lvl="0" indent="0">
                        <a:spcAft>
                          <a:spcPts val="0"/>
                        </a:spcAft>
                        <a:buFont typeface="+mj-lt"/>
                        <a:buNone/>
                        <a:tabLst>
                          <a:tab pos="558800" algn="l"/>
                        </a:tabLst>
                      </a:pPr>
                      <a:r>
                        <a:rPr lang="en-KE" sz="1600">
                          <a:effectLst/>
                        </a:rPr>
                        <a:t>Future of real estate industry post Covid-19, way forward to develop healthy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The International Real Estate Federation (FIABCI) Middle East</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819646723"/>
                  </a:ext>
                </a:extLst>
              </a:tr>
              <a:tr h="207839">
                <a:tc>
                  <a:txBody>
                    <a:bodyPr/>
                    <a:lstStyle/>
                    <a:p>
                      <a:pPr marL="0" lvl="0" indent="0">
                        <a:spcAft>
                          <a:spcPts val="0"/>
                        </a:spcAft>
                        <a:buFont typeface="+mj-lt"/>
                        <a:buNone/>
                        <a:tabLst>
                          <a:tab pos="558800" algn="l"/>
                        </a:tabLst>
                      </a:pPr>
                      <a:r>
                        <a:rPr lang="en-KE" sz="1600">
                          <a:effectLst/>
                        </a:rPr>
                        <a:t>Mobilizing pro-poor investments for Resilience in the post-COVID economic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UN-Habitat</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40657075"/>
                  </a:ext>
                </a:extLst>
              </a:tr>
              <a:tr h="107895">
                <a:tc>
                  <a:txBody>
                    <a:bodyPr/>
                    <a:lstStyle/>
                    <a:p>
                      <a:pPr marL="0" lvl="0" indent="0">
                        <a:spcAft>
                          <a:spcPts val="0"/>
                        </a:spcAft>
                        <a:buFont typeface="+mj-lt"/>
                        <a:buNone/>
                        <a:tabLst>
                          <a:tab pos="558800" algn="l"/>
                        </a:tabLst>
                      </a:pPr>
                      <a:r>
                        <a:rPr lang="en-KE" sz="1600">
                          <a:effectLst/>
                        </a:rPr>
                        <a:t>COVID19 in cities: the role of youth </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World Vision International</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20368506"/>
                  </a:ext>
                </a:extLst>
              </a:tr>
              <a:tr h="207839">
                <a:tc>
                  <a:txBody>
                    <a:bodyPr/>
                    <a:lstStyle/>
                    <a:p>
                      <a:pPr marL="0" lvl="0" indent="0">
                        <a:spcAft>
                          <a:spcPts val="0"/>
                        </a:spcAft>
                        <a:buFont typeface="+mj-lt"/>
                        <a:buNone/>
                        <a:tabLst>
                          <a:tab pos="558800" algn="l"/>
                        </a:tabLst>
                      </a:pPr>
                      <a:r>
                        <a:rPr lang="en-KE" sz="1600">
                          <a:effectLst/>
                        </a:rPr>
                        <a:t>Mobilizing pro-poor investments for Resilience in the post-COVID economic recovery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25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UN-Habitat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816987940"/>
                  </a:ext>
                </a:extLst>
              </a:tr>
              <a:tr h="215789">
                <a:tc>
                  <a:txBody>
                    <a:bodyPr/>
                    <a:lstStyle/>
                    <a:p>
                      <a:pPr marL="0" lvl="0" indent="0">
                        <a:spcAft>
                          <a:spcPts val="0"/>
                        </a:spcAft>
                        <a:buFont typeface="+mj-lt"/>
                        <a:buNone/>
                        <a:tabLst>
                          <a:tab pos="558800" algn="l"/>
                        </a:tabLst>
                      </a:pPr>
                      <a:r>
                        <a:rPr lang="en-KE" sz="1600">
                          <a:effectLst/>
                        </a:rPr>
                        <a:t>Public Spaces as Critical Social Infrastructure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29 June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Sushant School of Planning and Development, Ansal University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571190562"/>
                  </a:ext>
                </a:extLst>
              </a:tr>
              <a:tr h="215789">
                <a:tc>
                  <a:txBody>
                    <a:bodyPr/>
                    <a:lstStyle/>
                    <a:p>
                      <a:pPr marL="0" lvl="0" indent="0">
                        <a:spcAft>
                          <a:spcPts val="0"/>
                        </a:spcAft>
                        <a:buFont typeface="+mj-lt"/>
                        <a:buNone/>
                        <a:tabLst>
                          <a:tab pos="558800" algn="l"/>
                        </a:tabLst>
                      </a:pPr>
                      <a:r>
                        <a:rPr lang="en-KE" sz="1600">
                          <a:effectLst/>
                        </a:rPr>
                        <a:t>Megacities’ Post-Covid Planning</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US"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Metropolitan and Territorial Planning Agencies Global Network</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59128352"/>
                  </a:ext>
                </a:extLst>
              </a:tr>
              <a:tr h="215789">
                <a:tc>
                  <a:txBody>
                    <a:bodyPr/>
                    <a:lstStyle/>
                    <a:p>
                      <a:pPr marL="0" lvl="0" indent="0">
                        <a:spcAft>
                          <a:spcPts val="0"/>
                        </a:spcAft>
                        <a:buFont typeface="+mj-lt"/>
                        <a:buNone/>
                        <a:tabLst>
                          <a:tab pos="558800" algn="l"/>
                        </a:tabLst>
                      </a:pPr>
                      <a:r>
                        <a:rPr lang="en-KE" sz="1600">
                          <a:effectLst/>
                        </a:rPr>
                        <a:t>Urban responses to Covid-19 and the localisation of SDG and the New Urban Agenda</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Gothenburg Centre for Sustainable Development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95533778"/>
                  </a:ext>
                </a:extLst>
              </a:tr>
              <a:tr h="215789">
                <a:tc>
                  <a:txBody>
                    <a:bodyPr/>
                    <a:lstStyle/>
                    <a:p>
                      <a:pPr marL="0" lvl="0" indent="0">
                        <a:spcAft>
                          <a:spcPts val="0"/>
                        </a:spcAft>
                        <a:buFont typeface="+mj-lt"/>
                        <a:buNone/>
                        <a:tabLst>
                          <a:tab pos="558800" algn="l"/>
                        </a:tabLst>
                      </a:pPr>
                      <a:r>
                        <a:rPr lang="en-KE" sz="1600">
                          <a:effectLst/>
                        </a:rPr>
                        <a:t>Urban Legislation and Climate Change post COVID19</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Colegio de Jurisprudencia Urbanística CJUR Internacional</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829391918"/>
                  </a:ext>
                </a:extLst>
              </a:tr>
              <a:tr h="215789">
                <a:tc>
                  <a:txBody>
                    <a:bodyPr/>
                    <a:lstStyle/>
                    <a:p>
                      <a:pPr marL="0" lvl="0" indent="0">
                        <a:spcAft>
                          <a:spcPts val="0"/>
                        </a:spcAft>
                        <a:buFont typeface="+mj-lt"/>
                        <a:buNone/>
                        <a:tabLst>
                          <a:tab pos="558800" algn="l"/>
                        </a:tabLst>
                      </a:pPr>
                      <a:r>
                        <a:rPr lang="en-KE" sz="1600">
                          <a:effectLst/>
                        </a:rPr>
                        <a:t>Financing Recovery for Resilient and Sustainable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6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Bombay Chamber of Com. &amp; Ind.</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115306057"/>
                  </a:ext>
                </a:extLst>
              </a:tr>
            </a:tbl>
          </a:graphicData>
        </a:graphic>
      </p:graphicFrame>
    </p:spTree>
    <p:extLst>
      <p:ext uri="{BB962C8B-B14F-4D97-AF65-F5344CB8AC3E}">
        <p14:creationId xmlns:p14="http://schemas.microsoft.com/office/powerpoint/2010/main" val="2168529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BD7500-2FDC-AA46-AD2D-248C155CB421}"/>
              </a:ext>
            </a:extLst>
          </p:cNvPr>
          <p:cNvGraphicFramePr>
            <a:graphicFrameLocks noGrp="1"/>
          </p:cNvGraphicFramePr>
          <p:nvPr>
            <p:extLst>
              <p:ext uri="{D42A27DB-BD31-4B8C-83A1-F6EECF244321}">
                <p14:modId xmlns:p14="http://schemas.microsoft.com/office/powerpoint/2010/main" val="2370756749"/>
              </p:ext>
            </p:extLst>
          </p:nvPr>
        </p:nvGraphicFramePr>
        <p:xfrm>
          <a:off x="387350" y="318217"/>
          <a:ext cx="11417299" cy="5749125"/>
        </p:xfrm>
        <a:graphic>
          <a:graphicData uri="http://schemas.openxmlformats.org/drawingml/2006/table">
            <a:tbl>
              <a:tblPr firstRow="1" firstCol="1" bandRow="1">
                <a:tableStyleId>{0E3FDE45-AF77-4B5C-9715-49D594BDF05E}</a:tableStyleId>
              </a:tblPr>
              <a:tblGrid>
                <a:gridCol w="7137256">
                  <a:extLst>
                    <a:ext uri="{9D8B030D-6E8A-4147-A177-3AD203B41FA5}">
                      <a16:colId xmlns:a16="http://schemas.microsoft.com/office/drawing/2014/main" val="2337842432"/>
                    </a:ext>
                  </a:extLst>
                </a:gridCol>
                <a:gridCol w="1152016">
                  <a:extLst>
                    <a:ext uri="{9D8B030D-6E8A-4147-A177-3AD203B41FA5}">
                      <a16:colId xmlns:a16="http://schemas.microsoft.com/office/drawing/2014/main" val="3622716045"/>
                    </a:ext>
                  </a:extLst>
                </a:gridCol>
                <a:gridCol w="3128027">
                  <a:extLst>
                    <a:ext uri="{9D8B030D-6E8A-4147-A177-3AD203B41FA5}">
                      <a16:colId xmlns:a16="http://schemas.microsoft.com/office/drawing/2014/main" val="574759000"/>
                    </a:ext>
                  </a:extLst>
                </a:gridCol>
              </a:tblGrid>
              <a:tr h="316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198755" algn="l"/>
                        </a:tabLst>
                        <a:defRPr/>
                      </a:pPr>
                      <a:r>
                        <a:rPr lang="en-KE" sz="2000" b="1" dirty="0"/>
                        <a:t>COVID-19 UTC Series 2 (June-July)</a:t>
                      </a:r>
                      <a:endParaRPr lang="en-KE" sz="20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 </a:t>
                      </a:r>
                      <a:r>
                        <a:rPr lang="en-US" sz="1600">
                          <a:effectLst/>
                        </a:rPr>
                        <a:t>DATE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Lead Organization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8323912"/>
                  </a:ext>
                </a:extLst>
              </a:tr>
              <a:tr h="215789">
                <a:tc>
                  <a:txBody>
                    <a:bodyPr/>
                    <a:lstStyle/>
                    <a:p>
                      <a:pPr marL="0" lvl="0" indent="0">
                        <a:spcAft>
                          <a:spcPts val="0"/>
                        </a:spcAft>
                        <a:buFont typeface="+mj-lt"/>
                        <a:buNone/>
                        <a:tabLst>
                          <a:tab pos="558800" algn="l"/>
                        </a:tabLst>
                      </a:pPr>
                      <a:r>
                        <a:rPr lang="en-KE" sz="1600">
                          <a:effectLst/>
                        </a:rPr>
                        <a:t>Rethinking Public Spaces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9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Red Dot Foundation</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606833047"/>
                  </a:ext>
                </a:extLst>
              </a:tr>
              <a:tr h="215789">
                <a:tc>
                  <a:txBody>
                    <a:bodyPr/>
                    <a:lstStyle/>
                    <a:p>
                      <a:pPr marL="0" lvl="0" indent="0">
                        <a:spcAft>
                          <a:spcPts val="0"/>
                        </a:spcAft>
                        <a:buFont typeface="+mj-lt"/>
                        <a:buNone/>
                        <a:tabLst>
                          <a:tab pos="558800" algn="l"/>
                        </a:tabLst>
                      </a:pPr>
                      <a:r>
                        <a:rPr lang="en-KE" sz="1600" dirty="0">
                          <a:effectLst/>
                        </a:rPr>
                        <a:t>Architects' response to reshaping our cities that are resilient to pandemic situations.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International Union of Architects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155797861"/>
                  </a:ext>
                </a:extLst>
              </a:tr>
              <a:tr h="215789">
                <a:tc>
                  <a:txBody>
                    <a:bodyPr/>
                    <a:lstStyle/>
                    <a:p>
                      <a:pPr marL="0" lvl="0" indent="0">
                        <a:spcAft>
                          <a:spcPts val="0"/>
                        </a:spcAft>
                        <a:buFont typeface="+mj-lt"/>
                        <a:buNone/>
                        <a:tabLst>
                          <a:tab pos="558800" algn="l"/>
                        </a:tabLst>
                      </a:pPr>
                      <a:r>
                        <a:rPr lang="en-KE" sz="1600">
                          <a:effectLst/>
                        </a:rPr>
                        <a:t>Housing for All to Create Sustainable and Inclusive Cities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Madras Chamber of Com. &amp; Ind.</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832858071"/>
                  </a:ext>
                </a:extLst>
              </a:tr>
              <a:tr h="215789">
                <a:tc>
                  <a:txBody>
                    <a:bodyPr/>
                    <a:lstStyle/>
                    <a:p>
                      <a:pPr marL="0" lvl="0" indent="0">
                        <a:spcAft>
                          <a:spcPts val="0"/>
                        </a:spcAft>
                        <a:buFont typeface="+mj-lt"/>
                        <a:buNone/>
                        <a:tabLst>
                          <a:tab pos="558800" algn="l"/>
                        </a:tabLst>
                      </a:pPr>
                      <a:r>
                        <a:rPr lang="en-KE" sz="1600" dirty="0">
                          <a:effectLst/>
                        </a:rPr>
                        <a:t>COVID-19, Cities &amp; Urban Informal Workers: Vision &amp; Agenda For The Future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14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WIEGO</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978843369"/>
                  </a:ext>
                </a:extLst>
              </a:tr>
              <a:tr h="107895">
                <a:tc>
                  <a:txBody>
                    <a:bodyPr/>
                    <a:lstStyle/>
                    <a:p>
                      <a:pPr marL="0" lvl="0" indent="0">
                        <a:spcAft>
                          <a:spcPts val="0"/>
                        </a:spcAft>
                        <a:buFont typeface="+mj-lt"/>
                        <a:buNone/>
                        <a:tabLst>
                          <a:tab pos="558800" algn="l"/>
                        </a:tabLst>
                      </a:pPr>
                      <a:r>
                        <a:rPr lang="en-KE" sz="1600">
                          <a:effectLst/>
                        </a:rPr>
                        <a:t>CITIES IN THE AGE OF COVID 19: LESSONS FOR REPLICATION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Technical University Berlin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31520734"/>
                  </a:ext>
                </a:extLst>
              </a:tr>
              <a:tr h="107895">
                <a:tc>
                  <a:txBody>
                    <a:bodyPr/>
                    <a:lstStyle/>
                    <a:p>
                      <a:pPr marL="0" lvl="0" indent="0">
                        <a:spcAft>
                          <a:spcPts val="0"/>
                        </a:spcAft>
                        <a:buFont typeface="+mj-lt"/>
                        <a:buNone/>
                        <a:tabLst>
                          <a:tab pos="558800" algn="l"/>
                        </a:tabLst>
                      </a:pPr>
                      <a:r>
                        <a:rPr lang="en-KE" sz="1600">
                          <a:effectLst/>
                        </a:rPr>
                        <a:t>Global homelessness response to the Covid19 pandemic</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World Habitat </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359341009"/>
                  </a:ext>
                </a:extLst>
              </a:tr>
              <a:tr h="107895">
                <a:tc>
                  <a:txBody>
                    <a:bodyPr/>
                    <a:lstStyle/>
                    <a:p>
                      <a:pPr marL="0" lvl="0" indent="0">
                        <a:spcAft>
                          <a:spcPts val="0"/>
                        </a:spcAft>
                        <a:buFont typeface="+mj-lt"/>
                        <a:buNone/>
                        <a:tabLst>
                          <a:tab pos="558800" algn="l"/>
                        </a:tabLst>
                      </a:pPr>
                      <a:r>
                        <a:rPr lang="en-KE" sz="1600">
                          <a:effectLst/>
                        </a:rPr>
                        <a:t>Public Space &amp; Public Life during Covid 19 - Lessons Learned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dirty="0">
                          <a:effectLst/>
                        </a:rPr>
                        <a:t>15 July 2020</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u="none" strike="noStrike" dirty="0">
                          <a:effectLst/>
                        </a:rPr>
                        <a:t>City of Mannheim/STIRN</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918748691"/>
                  </a:ext>
                </a:extLst>
              </a:tr>
              <a:tr h="323685">
                <a:tc>
                  <a:txBody>
                    <a:bodyPr/>
                    <a:lstStyle/>
                    <a:p>
                      <a:pPr marL="0" lvl="0" indent="0">
                        <a:spcAft>
                          <a:spcPts val="0"/>
                        </a:spcAft>
                        <a:buFont typeface="+mj-lt"/>
                        <a:buNone/>
                        <a:tabLst>
                          <a:tab pos="558800" algn="l"/>
                        </a:tabLst>
                      </a:pPr>
                      <a:r>
                        <a:rPr lang="en-KE" sz="1600">
                          <a:effectLst/>
                        </a:rPr>
                        <a:t>Green public spaces for urban resilience building – Approaches, best practices, and uptake</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15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ISOCARP Institute</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2364961964"/>
                  </a:ext>
                </a:extLst>
              </a:tr>
              <a:tr h="215789">
                <a:tc>
                  <a:txBody>
                    <a:bodyPr/>
                    <a:lstStyle/>
                    <a:p>
                      <a:pPr marL="0" lvl="0" indent="0">
                        <a:spcAft>
                          <a:spcPts val="0"/>
                        </a:spcAft>
                        <a:buFont typeface="+mj-lt"/>
                        <a:buNone/>
                        <a:tabLst>
                          <a:tab pos="558800" algn="l"/>
                        </a:tabLst>
                      </a:pPr>
                      <a:r>
                        <a:rPr lang="en-KE" sz="1600">
                          <a:effectLst/>
                        </a:rPr>
                        <a:t>Grassroots Women Lead in Ensuring City We Need in Inclusive Post Covid-19 through the Community Reilience Fund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16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HUAIROU Commission</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874245352"/>
                  </a:ext>
                </a:extLst>
              </a:tr>
              <a:tr h="215789">
                <a:tc>
                  <a:txBody>
                    <a:bodyPr/>
                    <a:lstStyle/>
                    <a:p>
                      <a:pPr marL="0" lvl="0" indent="0">
                        <a:spcAft>
                          <a:spcPts val="0"/>
                        </a:spcAft>
                        <a:buFont typeface="+mj-lt"/>
                        <a:buNone/>
                        <a:tabLst>
                          <a:tab pos="558800" algn="l"/>
                        </a:tabLst>
                      </a:pPr>
                      <a:r>
                        <a:rPr lang="en-KE" sz="1600">
                          <a:effectLst/>
                        </a:rPr>
                        <a:t>COVID-19: A Catalyst For Sustainable Mobility?</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European Urban Knowledge Network (EUKN) EGTC</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3568075223"/>
                  </a:ext>
                </a:extLst>
              </a:tr>
              <a:tr h="107895">
                <a:tc>
                  <a:txBody>
                    <a:bodyPr/>
                    <a:lstStyle/>
                    <a:p>
                      <a:pPr marL="0" lvl="0" indent="0">
                        <a:spcAft>
                          <a:spcPts val="0"/>
                        </a:spcAft>
                        <a:buFont typeface="+mj-lt"/>
                        <a:buNone/>
                        <a:tabLst>
                          <a:tab pos="558800" algn="l"/>
                        </a:tabLst>
                      </a:pPr>
                      <a:r>
                        <a:rPr lang="en-KE" sz="1600">
                          <a:effectLst/>
                        </a:rPr>
                        <a:t>Climate Action and Energy Policy in the Post Pandemic World</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21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a:effectLst/>
                        </a:rPr>
                        <a:t>US Green Building Council</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644558537"/>
                  </a:ext>
                </a:extLst>
              </a:tr>
              <a:tr h="215789">
                <a:tc>
                  <a:txBody>
                    <a:bodyPr/>
                    <a:lstStyle/>
                    <a:p>
                      <a:pPr marL="0" lvl="0" indent="0">
                        <a:spcAft>
                          <a:spcPts val="0"/>
                        </a:spcAft>
                        <a:buFont typeface="+mj-lt"/>
                        <a:buNone/>
                        <a:tabLst>
                          <a:tab pos="558800" algn="l"/>
                        </a:tabLst>
                      </a:pPr>
                      <a:r>
                        <a:rPr lang="en-KE" sz="1600">
                          <a:effectLst/>
                        </a:rPr>
                        <a:t>Binational Urban T</a:t>
                      </a:r>
                      <a:r>
                        <a:rPr lang="en-US" sz="1600">
                          <a:effectLst/>
                        </a:rPr>
                        <a:t>h</a:t>
                      </a:r>
                      <a:r>
                        <a:rPr lang="en-KE" sz="1600">
                          <a:effectLst/>
                        </a:rPr>
                        <a:t>inkers Campus Mexico - Peru</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23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Bufete de Estudios Interdisciplinarios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4033101917"/>
                  </a:ext>
                </a:extLst>
              </a:tr>
              <a:tr h="323685">
                <a:tc>
                  <a:txBody>
                    <a:bodyPr/>
                    <a:lstStyle/>
                    <a:p>
                      <a:pPr marL="0" lvl="0" indent="0">
                        <a:spcAft>
                          <a:spcPts val="0"/>
                        </a:spcAft>
                        <a:buFont typeface="+mj-lt"/>
                        <a:buNone/>
                        <a:tabLst>
                          <a:tab pos="558800" algn="l"/>
                        </a:tabLst>
                      </a:pPr>
                      <a:r>
                        <a:rPr lang="en-KE" sz="1600">
                          <a:effectLst/>
                        </a:rPr>
                        <a:t>Accelerating Affordable and Sustainable Housing</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28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Technical University of Munich</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1616456841"/>
                  </a:ext>
                </a:extLst>
              </a:tr>
              <a:tr h="215789">
                <a:tc>
                  <a:txBody>
                    <a:bodyPr/>
                    <a:lstStyle/>
                    <a:p>
                      <a:pPr marL="0" lvl="0" indent="0">
                        <a:spcAft>
                          <a:spcPts val="0"/>
                        </a:spcAft>
                        <a:buFont typeface="+mj-lt"/>
                        <a:buNone/>
                        <a:tabLst>
                          <a:tab pos="558800" algn="l"/>
                        </a:tabLst>
                      </a:pPr>
                      <a:r>
                        <a:rPr lang="en-KE" sz="1600">
                          <a:effectLst/>
                        </a:rPr>
                        <a:t>Sustainable Innovation Communities and Post-Coronavirus Resilient Recovery Strategies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28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Global Urban Development</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715157643"/>
                  </a:ext>
                </a:extLst>
              </a:tr>
              <a:tr h="215789">
                <a:tc>
                  <a:txBody>
                    <a:bodyPr/>
                    <a:lstStyle/>
                    <a:p>
                      <a:pPr marL="0" lvl="0" indent="0">
                        <a:spcAft>
                          <a:spcPts val="0"/>
                        </a:spcAft>
                        <a:buFont typeface="+mj-lt"/>
                        <a:buNone/>
                        <a:tabLst>
                          <a:tab pos="558800" algn="l"/>
                        </a:tabLst>
                      </a:pPr>
                      <a:r>
                        <a:rPr lang="en-KE" sz="1600">
                          <a:effectLst/>
                        </a:rPr>
                        <a:t>Urban Thinkers Campus – Facilitating Local Response </a:t>
                      </a:r>
                      <a:r>
                        <a:rPr lang="en-US" sz="1600">
                          <a:effectLst/>
                        </a:rPr>
                        <a:t>i</a:t>
                      </a:r>
                      <a:r>
                        <a:rPr lang="en-KE" sz="1600">
                          <a:effectLst/>
                        </a:rPr>
                        <a:t>n Times </a:t>
                      </a:r>
                      <a:r>
                        <a:rPr lang="en-US" sz="1600">
                          <a:effectLst/>
                        </a:rPr>
                        <a:t>o</a:t>
                      </a:r>
                      <a:r>
                        <a:rPr lang="en-KE" sz="1600">
                          <a:effectLst/>
                        </a:rPr>
                        <a:t>f Crisis</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a:effectLst/>
                        </a:rPr>
                        <a:t>29 July 2020</a:t>
                      </a:r>
                      <a:endParaRPr lang="en-KE" sz="160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Urban Inc/ Odaia Creativa Assoc.</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4127566420"/>
                  </a:ext>
                </a:extLst>
              </a:tr>
              <a:tr h="215789">
                <a:tc>
                  <a:txBody>
                    <a:bodyPr/>
                    <a:lstStyle/>
                    <a:p>
                      <a:pPr marL="0" lvl="0" indent="0">
                        <a:spcAft>
                          <a:spcPts val="0"/>
                        </a:spcAft>
                        <a:buFont typeface="+mj-lt"/>
                        <a:buNone/>
                        <a:tabLst>
                          <a:tab pos="558800" algn="l"/>
                        </a:tabLst>
                      </a:pPr>
                      <a:r>
                        <a:rPr lang="en-KE" sz="1600" dirty="0">
                          <a:effectLst/>
                        </a:rPr>
                        <a:t>Role of multi-level governance for managing pandemics and building resilience of Indian cities</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lgn="ctr">
                        <a:spcAft>
                          <a:spcPts val="0"/>
                        </a:spcAft>
                        <a:buFont typeface="+mj-lt"/>
                        <a:buNone/>
                      </a:pPr>
                      <a:r>
                        <a:rPr lang="en-KE" sz="1600" dirty="0">
                          <a:effectLst/>
                        </a:rPr>
                        <a:t>30 July 2020</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tc>
                  <a:txBody>
                    <a:bodyPr/>
                    <a:lstStyle/>
                    <a:p>
                      <a:pPr marL="0" indent="0">
                        <a:spcAft>
                          <a:spcPts val="0"/>
                        </a:spcAft>
                        <a:buFont typeface="+mj-lt"/>
                        <a:buNone/>
                      </a:pPr>
                      <a:r>
                        <a:rPr lang="en-KE" sz="1600" dirty="0">
                          <a:effectLst/>
                        </a:rPr>
                        <a:t>National Institute of Urban Affairs,  India</a:t>
                      </a:r>
                      <a:endParaRPr lang="en-KE" sz="1600" dirty="0">
                        <a:solidFill>
                          <a:schemeClr val="tx1"/>
                        </a:solidFill>
                        <a:effectLst/>
                        <a:latin typeface="+mj-lt"/>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val="51518030"/>
                  </a:ext>
                </a:extLst>
              </a:tr>
            </a:tbl>
          </a:graphicData>
        </a:graphic>
      </p:graphicFrame>
      <p:sp>
        <p:nvSpPr>
          <p:cNvPr id="3" name="TextBox 2">
            <a:extLst>
              <a:ext uri="{FF2B5EF4-FFF2-40B4-BE49-F238E27FC236}">
                <a16:creationId xmlns:a16="http://schemas.microsoft.com/office/drawing/2014/main" id="{4D48CAAE-7469-7846-BB7B-146D7895B02E}"/>
              </a:ext>
            </a:extLst>
          </p:cNvPr>
          <p:cNvSpPr txBox="1"/>
          <p:nvPr/>
        </p:nvSpPr>
        <p:spPr>
          <a:xfrm>
            <a:off x="7797800" y="6157034"/>
            <a:ext cx="2252027" cy="523220"/>
          </a:xfrm>
          <a:prstGeom prst="rect">
            <a:avLst/>
          </a:prstGeom>
          <a:noFill/>
        </p:spPr>
        <p:txBody>
          <a:bodyPr wrap="none" rtlCol="0">
            <a:spAutoFit/>
          </a:bodyPr>
          <a:lstStyle/>
          <a:p>
            <a:r>
              <a:rPr lang="en-KE" sz="2800" b="1" dirty="0"/>
              <a:t>total: 30 UTCs</a:t>
            </a:r>
          </a:p>
        </p:txBody>
      </p:sp>
    </p:spTree>
    <p:extLst>
      <p:ext uri="{BB962C8B-B14F-4D97-AF65-F5344CB8AC3E}">
        <p14:creationId xmlns:p14="http://schemas.microsoft.com/office/powerpoint/2010/main" val="1077582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B149DA-1637-544F-98BB-CD1AE7E1D4CF}"/>
              </a:ext>
            </a:extLst>
          </p:cNvPr>
          <p:cNvPicPr>
            <a:picLocks noChangeAspect="1"/>
          </p:cNvPicPr>
          <p:nvPr/>
        </p:nvPicPr>
        <p:blipFill>
          <a:blip r:embed="rId2"/>
          <a:stretch>
            <a:fillRect/>
          </a:stretch>
        </p:blipFill>
        <p:spPr>
          <a:xfrm>
            <a:off x="455358" y="1283976"/>
            <a:ext cx="4043239" cy="44068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 name="TextBox 3">
            <a:extLst>
              <a:ext uri="{FF2B5EF4-FFF2-40B4-BE49-F238E27FC236}">
                <a16:creationId xmlns:a16="http://schemas.microsoft.com/office/drawing/2014/main" id="{AF41DC25-C5AC-EC40-A26C-12EC9C87A029}"/>
              </a:ext>
            </a:extLst>
          </p:cNvPr>
          <p:cNvSpPr txBox="1"/>
          <p:nvPr/>
        </p:nvSpPr>
        <p:spPr>
          <a:xfrm>
            <a:off x="4849152" y="491455"/>
            <a:ext cx="7356392" cy="5447645"/>
          </a:xfrm>
          <a:prstGeom prst="rect">
            <a:avLst/>
          </a:prstGeom>
          <a:noFill/>
        </p:spPr>
        <p:txBody>
          <a:bodyPr wrap="square" rtlCol="0">
            <a:spAutoFit/>
          </a:bodyPr>
          <a:lstStyle/>
          <a:p>
            <a:r>
              <a:rPr lang="en-US" sz="2400" dirty="0"/>
              <a:t>15 April 2020</a:t>
            </a:r>
          </a:p>
          <a:p>
            <a:r>
              <a:rPr lang="en-GB" sz="2400" b="1" cap="all" dirty="0"/>
              <a:t>COVID-19 </a:t>
            </a:r>
            <a:r>
              <a:rPr lang="en-US" sz="2400" b="1" dirty="0"/>
              <a:t>Campaign launch</a:t>
            </a:r>
          </a:p>
          <a:p>
            <a:endParaRPr lang="en-US" sz="2800" dirty="0"/>
          </a:p>
          <a:p>
            <a:r>
              <a:rPr lang="en-US" sz="2400" dirty="0"/>
              <a:t>20 April 2020</a:t>
            </a:r>
          </a:p>
          <a:p>
            <a:r>
              <a:rPr lang="en-GB" sz="2400" b="1" cap="all" dirty="0"/>
              <a:t>WUC COVID-19 </a:t>
            </a:r>
            <a:r>
              <a:rPr lang="en-GB" sz="2400" b="1" dirty="0"/>
              <a:t>Communiqué</a:t>
            </a:r>
          </a:p>
          <a:p>
            <a:r>
              <a:rPr lang="en-GB" sz="2400" i="1" dirty="0"/>
              <a:t>Together facing the COVID-19 crisis and building urban resilience towards The City We Need</a:t>
            </a:r>
            <a:endParaRPr lang="en-GB" sz="2400" i="1" cap="all" dirty="0"/>
          </a:p>
          <a:p>
            <a:endParaRPr lang="en-KE" sz="2800" b="1" dirty="0"/>
          </a:p>
          <a:p>
            <a:r>
              <a:rPr lang="en-KE" sz="2400" b="1" dirty="0"/>
              <a:t>Joining partners: </a:t>
            </a:r>
            <a:r>
              <a:rPr lang="fr-FR" sz="2400" b="1" dirty="0"/>
              <a:t>77 </a:t>
            </a:r>
            <a:br>
              <a:rPr lang="en-US" sz="2400" dirty="0"/>
            </a:br>
            <a:endParaRPr lang="en-US" sz="2400" dirty="0"/>
          </a:p>
          <a:p>
            <a:r>
              <a:rPr lang="en-KE" sz="2400" b="1" dirty="0"/>
              <a:t>Joining individuals: </a:t>
            </a:r>
            <a:r>
              <a:rPr lang="fr-FR" sz="2400" b="1" dirty="0"/>
              <a:t>1,520</a:t>
            </a:r>
          </a:p>
          <a:p>
            <a:endParaRPr lang="fr-FR" sz="2400" b="1" dirty="0"/>
          </a:p>
          <a:p>
            <a:r>
              <a:rPr lang="fr-FR" sz="2400" b="1" dirty="0"/>
              <a:t>UTC Participants: 1,150</a:t>
            </a:r>
            <a:endParaRPr lang="fr-FR" sz="2800" b="1" dirty="0"/>
          </a:p>
          <a:p>
            <a:endParaRPr lang="fr-FR" sz="2800" b="1" dirty="0"/>
          </a:p>
        </p:txBody>
      </p:sp>
      <p:sp>
        <p:nvSpPr>
          <p:cNvPr id="6" name="TextBox 5">
            <a:extLst>
              <a:ext uri="{FF2B5EF4-FFF2-40B4-BE49-F238E27FC236}">
                <a16:creationId xmlns:a16="http://schemas.microsoft.com/office/drawing/2014/main" id="{57C7AC6D-ACB8-9743-A78D-F9A0DCBB58E0}"/>
              </a:ext>
            </a:extLst>
          </p:cNvPr>
          <p:cNvSpPr txBox="1"/>
          <p:nvPr/>
        </p:nvSpPr>
        <p:spPr>
          <a:xfrm>
            <a:off x="104802" y="491455"/>
            <a:ext cx="4744350" cy="646331"/>
          </a:xfrm>
          <a:prstGeom prst="rect">
            <a:avLst/>
          </a:prstGeom>
          <a:noFill/>
        </p:spPr>
        <p:txBody>
          <a:bodyPr wrap="square" rtlCol="0">
            <a:spAutoFit/>
          </a:bodyPr>
          <a:lstStyle/>
          <a:p>
            <a:pPr algn="ctr"/>
            <a:r>
              <a:rPr lang="en-GB" sz="3600" b="1" dirty="0"/>
              <a:t>#TakeAction4Cities</a:t>
            </a:r>
            <a:endParaRPr lang="en-KE" sz="4800" b="1" dirty="0"/>
          </a:p>
        </p:txBody>
      </p:sp>
      <p:pic>
        <p:nvPicPr>
          <p:cNvPr id="7" name="Picture 6" descr="A screenshot of a cell phone&#10;&#10;Description automatically generated">
            <a:extLst>
              <a:ext uri="{FF2B5EF4-FFF2-40B4-BE49-F238E27FC236}">
                <a16:creationId xmlns:a16="http://schemas.microsoft.com/office/drawing/2014/main" id="{AE48C7D5-6E36-504B-8902-BB440FD548B6}"/>
              </a:ext>
            </a:extLst>
          </p:cNvPr>
          <p:cNvPicPr>
            <a:picLocks noChangeAspect="1"/>
          </p:cNvPicPr>
          <p:nvPr/>
        </p:nvPicPr>
        <p:blipFill>
          <a:blip r:embed="rId3"/>
          <a:stretch>
            <a:fillRect/>
          </a:stretch>
        </p:blipFill>
        <p:spPr>
          <a:xfrm>
            <a:off x="9064027" y="3594254"/>
            <a:ext cx="2786499" cy="2791151"/>
          </a:xfrm>
          <a:prstGeom prst="rect">
            <a:avLst/>
          </a:prstGeom>
          <a:ln>
            <a:solidFill>
              <a:schemeClr val="tx1"/>
            </a:solidFill>
          </a:ln>
        </p:spPr>
      </p:pic>
      <p:sp>
        <p:nvSpPr>
          <p:cNvPr id="11" name="Rectangle 10">
            <a:extLst>
              <a:ext uri="{FF2B5EF4-FFF2-40B4-BE49-F238E27FC236}">
                <a16:creationId xmlns:a16="http://schemas.microsoft.com/office/drawing/2014/main" id="{E96168E0-3252-354C-9000-5D5EA45F034D}"/>
              </a:ext>
            </a:extLst>
          </p:cNvPr>
          <p:cNvSpPr/>
          <p:nvPr/>
        </p:nvSpPr>
        <p:spPr>
          <a:xfrm>
            <a:off x="455358" y="5798498"/>
            <a:ext cx="9974349" cy="830997"/>
          </a:xfrm>
          <a:prstGeom prst="rect">
            <a:avLst/>
          </a:prstGeom>
        </p:spPr>
        <p:txBody>
          <a:bodyPr wrap="square">
            <a:spAutoFit/>
          </a:bodyPr>
          <a:lstStyle/>
          <a:p>
            <a:r>
              <a:rPr lang="fr-FR" sz="2400" dirty="0">
                <a:hlinkClick r:id="rId4"/>
              </a:rPr>
              <a:t>https://unhabitat.org/covid-19</a:t>
            </a:r>
            <a:br>
              <a:rPr lang="fr-FR" sz="2400" dirty="0"/>
            </a:br>
            <a:endParaRPr lang="fr-KE" sz="2400" dirty="0"/>
          </a:p>
        </p:txBody>
      </p:sp>
      <p:sp>
        <p:nvSpPr>
          <p:cNvPr id="12" name="TextBox 11">
            <a:extLst>
              <a:ext uri="{FF2B5EF4-FFF2-40B4-BE49-F238E27FC236}">
                <a16:creationId xmlns:a16="http://schemas.microsoft.com/office/drawing/2014/main" id="{3826FCE3-82EA-0C4D-802B-95C3CB589F12}"/>
              </a:ext>
            </a:extLst>
          </p:cNvPr>
          <p:cNvSpPr txBox="1"/>
          <p:nvPr/>
        </p:nvSpPr>
        <p:spPr>
          <a:xfrm rot="1015483">
            <a:off x="8104986" y="618243"/>
            <a:ext cx="4398530" cy="1015663"/>
          </a:xfrm>
          <a:prstGeom prst="rect">
            <a:avLst/>
          </a:prstGeom>
          <a:noFill/>
          <a:ln>
            <a:noFill/>
          </a:ln>
        </p:spPr>
        <p:txBody>
          <a:bodyPr wrap="square" rtlCol="0">
            <a:spAutoFit/>
          </a:bodyPr>
          <a:lstStyle/>
          <a:p>
            <a:pPr algn="ctr"/>
            <a:r>
              <a:rPr lang="en-KE" sz="6000" b="1" dirty="0">
                <a:highlight>
                  <a:srgbClr val="FFFF00"/>
                </a:highlight>
              </a:rPr>
              <a:t>JOIN!</a:t>
            </a:r>
          </a:p>
        </p:txBody>
      </p:sp>
    </p:spTree>
    <p:extLst>
      <p:ext uri="{BB962C8B-B14F-4D97-AF65-F5344CB8AC3E}">
        <p14:creationId xmlns:p14="http://schemas.microsoft.com/office/powerpoint/2010/main" val="923439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2AF70-262F-3C4A-BB5F-9095EF5D883D}"/>
              </a:ext>
            </a:extLst>
          </p:cNvPr>
          <p:cNvSpPr>
            <a:spLocks noGrp="1"/>
          </p:cNvSpPr>
          <p:nvPr>
            <p:ph type="title"/>
          </p:nvPr>
        </p:nvSpPr>
        <p:spPr>
          <a:xfrm>
            <a:off x="686834" y="1153572"/>
            <a:ext cx="3200400" cy="4461163"/>
          </a:xfrm>
        </p:spPr>
        <p:txBody>
          <a:bodyPr>
            <a:normAutofit/>
          </a:bodyPr>
          <a:lstStyle/>
          <a:p>
            <a:r>
              <a:rPr lang="en-KE" dirty="0">
                <a:solidFill>
                  <a:srgbClr val="FFFFFF"/>
                </a:solidFill>
              </a:rPr>
              <a:t>Next Steps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55993C-DC0A-2F4D-AF50-228AB9E15F7B}"/>
              </a:ext>
            </a:extLst>
          </p:cNvPr>
          <p:cNvSpPr>
            <a:spLocks noGrp="1"/>
          </p:cNvSpPr>
          <p:nvPr>
            <p:ph idx="1"/>
          </p:nvPr>
        </p:nvSpPr>
        <p:spPr>
          <a:xfrm>
            <a:off x="4447308" y="591344"/>
            <a:ext cx="6906491" cy="5585619"/>
          </a:xfrm>
        </p:spPr>
        <p:txBody>
          <a:bodyPr anchor="ctr">
            <a:normAutofit/>
          </a:bodyPr>
          <a:lstStyle/>
          <a:p>
            <a:r>
              <a:rPr lang="en-KE" dirty="0"/>
              <a:t>PCG Elections</a:t>
            </a:r>
          </a:p>
          <a:p>
            <a:r>
              <a:rPr lang="en-KE" dirty="0"/>
              <a:t>Approval of Vision, ToRs (Governance)</a:t>
            </a:r>
          </a:p>
          <a:p>
            <a:r>
              <a:rPr lang="en-KE" dirty="0"/>
              <a:t>Upcoming events</a:t>
            </a:r>
          </a:p>
          <a:p>
            <a:r>
              <a:rPr lang="en-KE" dirty="0"/>
              <a:t>Next WUC Assembly</a:t>
            </a:r>
          </a:p>
          <a:p>
            <a:r>
              <a:rPr lang="en-KE" dirty="0"/>
              <a:t>AOB</a:t>
            </a:r>
          </a:p>
        </p:txBody>
      </p:sp>
    </p:spTree>
    <p:extLst>
      <p:ext uri="{BB962C8B-B14F-4D97-AF65-F5344CB8AC3E}">
        <p14:creationId xmlns:p14="http://schemas.microsoft.com/office/powerpoint/2010/main" val="25827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6AF73F53-9216-CA40-B227-1DA4C71617FF}"/>
              </a:ext>
            </a:extLst>
          </p:cNvPr>
          <p:cNvCxnSpPr>
            <a:cxnSpLocks/>
          </p:cNvCxnSpPr>
          <p:nvPr/>
        </p:nvCxnSpPr>
        <p:spPr>
          <a:xfrm flipV="1">
            <a:off x="8648984" y="3509572"/>
            <a:ext cx="19913" cy="2028388"/>
          </a:xfrm>
          <a:prstGeom prst="line">
            <a:avLst/>
          </a:prstGeom>
          <a:ln w="76200" cmpd="sng">
            <a:solidFill>
              <a:schemeClr val="accent6">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5" name="Straight Connector 64">
            <a:extLst>
              <a:ext uri="{FF2B5EF4-FFF2-40B4-BE49-F238E27FC236}">
                <a16:creationId xmlns:a16="http://schemas.microsoft.com/office/drawing/2014/main" id="{C658DF22-47A7-C64A-AD2A-321233A07E13}"/>
              </a:ext>
            </a:extLst>
          </p:cNvPr>
          <p:cNvCxnSpPr>
            <a:cxnSpLocks/>
            <a:stCxn id="69" idx="0"/>
          </p:cNvCxnSpPr>
          <p:nvPr/>
        </p:nvCxnSpPr>
        <p:spPr>
          <a:xfrm flipH="1" flipV="1">
            <a:off x="7120931" y="3545194"/>
            <a:ext cx="18570" cy="1992766"/>
          </a:xfrm>
          <a:prstGeom prst="line">
            <a:avLst/>
          </a:prstGeom>
          <a:ln w="76200" cmpd="sng">
            <a:solidFill>
              <a:schemeClr val="accent6">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EA1F6B4D-8EB5-3145-831F-EDA8DC6124A0}"/>
              </a:ext>
            </a:extLst>
          </p:cNvPr>
          <p:cNvCxnSpPr>
            <a:cxnSpLocks/>
          </p:cNvCxnSpPr>
          <p:nvPr/>
        </p:nvCxnSpPr>
        <p:spPr>
          <a:xfrm flipV="1">
            <a:off x="7050477" y="2122604"/>
            <a:ext cx="0" cy="1217613"/>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2" name="Title 1">
            <a:extLst>
              <a:ext uri="{FF2B5EF4-FFF2-40B4-BE49-F238E27FC236}">
                <a16:creationId xmlns:a16="http://schemas.microsoft.com/office/drawing/2014/main" id="{CBFCA101-474C-4041-8B1B-78CD8B53DA19}"/>
              </a:ext>
            </a:extLst>
          </p:cNvPr>
          <p:cNvSpPr>
            <a:spLocks noGrp="1"/>
          </p:cNvSpPr>
          <p:nvPr>
            <p:ph type="title"/>
          </p:nvPr>
        </p:nvSpPr>
        <p:spPr>
          <a:xfrm>
            <a:off x="458969" y="55354"/>
            <a:ext cx="11943421" cy="1325563"/>
          </a:xfrm>
        </p:spPr>
        <p:txBody>
          <a:bodyPr>
            <a:normAutofit/>
          </a:bodyPr>
          <a:lstStyle/>
          <a:p>
            <a:r>
              <a:rPr lang="en-KE" sz="4000" dirty="0"/>
              <a:t>ROAD MAP</a:t>
            </a:r>
            <a:br>
              <a:rPr lang="en-KE" sz="4000" dirty="0"/>
            </a:br>
            <a:r>
              <a:rPr lang="en-KE" sz="3200" dirty="0"/>
              <a:t>tentative</a:t>
            </a:r>
            <a:endParaRPr lang="en-KE" sz="4000" dirty="0"/>
          </a:p>
        </p:txBody>
      </p:sp>
      <p:cxnSp>
        <p:nvCxnSpPr>
          <p:cNvPr id="4" name="Straight Connector 3">
            <a:extLst>
              <a:ext uri="{FF2B5EF4-FFF2-40B4-BE49-F238E27FC236}">
                <a16:creationId xmlns:a16="http://schemas.microsoft.com/office/drawing/2014/main" id="{F1B1EB12-80DF-724A-9D5D-0446DEEBDE8E}"/>
              </a:ext>
            </a:extLst>
          </p:cNvPr>
          <p:cNvCxnSpPr>
            <a:cxnSpLocks/>
          </p:cNvCxnSpPr>
          <p:nvPr/>
        </p:nvCxnSpPr>
        <p:spPr>
          <a:xfrm flipV="1">
            <a:off x="959644" y="2211387"/>
            <a:ext cx="0" cy="1217613"/>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 name="Rounded Rectangle 4">
            <a:extLst>
              <a:ext uri="{FF2B5EF4-FFF2-40B4-BE49-F238E27FC236}">
                <a16:creationId xmlns:a16="http://schemas.microsoft.com/office/drawing/2014/main" id="{E55CB80E-AF3A-6D44-9739-5415F706FA9D}"/>
              </a:ext>
            </a:extLst>
          </p:cNvPr>
          <p:cNvSpPr/>
          <p:nvPr/>
        </p:nvSpPr>
        <p:spPr>
          <a:xfrm>
            <a:off x="-332507" y="3174785"/>
            <a:ext cx="12734897" cy="33470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6D674EC-E0A4-FF4D-841E-6980B2D895A9}"/>
              </a:ext>
            </a:extLst>
          </p:cNvPr>
          <p:cNvGrpSpPr/>
          <p:nvPr/>
        </p:nvGrpSpPr>
        <p:grpSpPr>
          <a:xfrm>
            <a:off x="116773" y="1449540"/>
            <a:ext cx="1747403" cy="679608"/>
            <a:chOff x="8466148" y="454737"/>
            <a:chExt cx="3091011" cy="1074741"/>
          </a:xfrm>
        </p:grpSpPr>
        <p:pic>
          <p:nvPicPr>
            <p:cNvPr id="14" name="Picture 13">
              <a:extLst>
                <a:ext uri="{FF2B5EF4-FFF2-40B4-BE49-F238E27FC236}">
                  <a16:creationId xmlns:a16="http://schemas.microsoft.com/office/drawing/2014/main" id="{7E67C5BB-A5B8-D94C-8BA5-F2FB9F90E9B1}"/>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8" y="454737"/>
              <a:ext cx="2754908" cy="917200"/>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a:extLst>
                <a:ext uri="{FF2B5EF4-FFF2-40B4-BE49-F238E27FC236}">
                  <a16:creationId xmlns:a16="http://schemas.microsoft.com/office/drawing/2014/main" id="{79A89D02-EED4-C64C-B0A0-205E74BE50B7}"/>
                </a:ext>
              </a:extLst>
            </p:cNvPr>
            <p:cNvSpPr txBox="1"/>
            <p:nvPr/>
          </p:nvSpPr>
          <p:spPr>
            <a:xfrm>
              <a:off x="9674529" y="1221702"/>
              <a:ext cx="1882630" cy="307776"/>
            </a:xfrm>
            <a:prstGeom prst="rect">
              <a:avLst/>
            </a:prstGeom>
            <a:noFill/>
          </p:spPr>
          <p:txBody>
            <a:bodyPr wrap="none" rtlCol="0">
              <a:noAutofit/>
            </a:bodyPr>
            <a:lstStyle/>
            <a:p>
              <a:pPr>
                <a:lnSpc>
                  <a:spcPct val="90000"/>
                </a:lnSpc>
                <a:spcAft>
                  <a:spcPts val="600"/>
                </a:spcAft>
              </a:pPr>
              <a:r>
                <a:rPr lang="en-KE" sz="1600" b="1" spc="300" dirty="0">
                  <a:solidFill>
                    <a:srgbClr val="FF0000"/>
                  </a:solidFill>
                  <a:latin typeface="+mj-lt"/>
                  <a:ea typeface="DengXian" panose="02010600030101010101" pitchFamily="2" charset="-122"/>
                  <a:cs typeface="Sana" pitchFamily="2" charset="-78"/>
                </a:rPr>
                <a:t>ASSEMBLY</a:t>
              </a:r>
              <a:r>
                <a:rPr lang="en-KE" sz="1400" b="1" spc="300" dirty="0">
                  <a:solidFill>
                    <a:srgbClr val="FF0000"/>
                  </a:solidFill>
                  <a:latin typeface="+mj-lt"/>
                  <a:ea typeface="DengXian" panose="02010600030101010101" pitchFamily="2" charset="-122"/>
                  <a:cs typeface="Sana" pitchFamily="2" charset="-78"/>
                </a:rPr>
                <a:t>#1</a:t>
              </a:r>
            </a:p>
          </p:txBody>
        </p:sp>
      </p:grpSp>
      <p:grpSp>
        <p:nvGrpSpPr>
          <p:cNvPr id="19" name="Group 18">
            <a:extLst>
              <a:ext uri="{FF2B5EF4-FFF2-40B4-BE49-F238E27FC236}">
                <a16:creationId xmlns:a16="http://schemas.microsoft.com/office/drawing/2014/main" id="{8C25DE6C-5441-0546-817A-545F7003342E}"/>
              </a:ext>
            </a:extLst>
          </p:cNvPr>
          <p:cNvGrpSpPr/>
          <p:nvPr/>
        </p:nvGrpSpPr>
        <p:grpSpPr>
          <a:xfrm>
            <a:off x="6701898" y="1391228"/>
            <a:ext cx="1747403" cy="679608"/>
            <a:chOff x="8466148" y="454737"/>
            <a:chExt cx="3091011" cy="1074741"/>
          </a:xfrm>
        </p:grpSpPr>
        <p:pic>
          <p:nvPicPr>
            <p:cNvPr id="20" name="Picture 19">
              <a:extLst>
                <a:ext uri="{FF2B5EF4-FFF2-40B4-BE49-F238E27FC236}">
                  <a16:creationId xmlns:a16="http://schemas.microsoft.com/office/drawing/2014/main" id="{A96FB88F-2DE5-464C-A508-4444F8491393}"/>
                </a:ext>
              </a:extLst>
            </p:cNvPr>
            <p:cNvPicPr>
              <a:picLocks noChangeAspect="1"/>
            </p:cNvPicPr>
            <p:nvPr/>
          </p:nvPicPr>
          <p:blipFill rotWithShape="1">
            <a:blip r:embed="rId2">
              <a:extLst>
                <a:ext uri="{28A0092B-C50C-407E-A947-70E740481C1C}">
                  <a14:useLocalDpi xmlns:a14="http://schemas.microsoft.com/office/drawing/2010/main" val="0"/>
                </a:ext>
              </a:extLst>
            </a:blip>
            <a:srcRect t="30905" b="30904"/>
            <a:stretch/>
          </p:blipFill>
          <p:spPr bwMode="auto">
            <a:xfrm>
              <a:off x="8466148" y="454737"/>
              <a:ext cx="2754908" cy="917200"/>
            </a:xfrm>
            <a:prstGeom prst="rect">
              <a:avLst/>
            </a:prstGeom>
            <a:solidFill>
              <a:schemeClr val="bg1">
                <a:alpha val="32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20">
              <a:extLst>
                <a:ext uri="{FF2B5EF4-FFF2-40B4-BE49-F238E27FC236}">
                  <a16:creationId xmlns:a16="http://schemas.microsoft.com/office/drawing/2014/main" id="{ACB2ACF0-3DD3-AC40-B092-1CC0AAA9CDAC}"/>
                </a:ext>
              </a:extLst>
            </p:cNvPr>
            <p:cNvSpPr txBox="1"/>
            <p:nvPr/>
          </p:nvSpPr>
          <p:spPr>
            <a:xfrm>
              <a:off x="9674529" y="1221702"/>
              <a:ext cx="1882630" cy="307776"/>
            </a:xfrm>
            <a:prstGeom prst="rect">
              <a:avLst/>
            </a:prstGeom>
            <a:noFill/>
          </p:spPr>
          <p:txBody>
            <a:bodyPr wrap="none" rtlCol="0">
              <a:noAutofit/>
            </a:bodyPr>
            <a:lstStyle/>
            <a:p>
              <a:pPr>
                <a:lnSpc>
                  <a:spcPct val="90000"/>
                </a:lnSpc>
                <a:spcAft>
                  <a:spcPts val="600"/>
                </a:spcAft>
              </a:pPr>
              <a:r>
                <a:rPr lang="en-KE" sz="1600" b="1" spc="300" dirty="0">
                  <a:solidFill>
                    <a:srgbClr val="FF0000"/>
                  </a:solidFill>
                  <a:latin typeface="+mj-lt"/>
                  <a:ea typeface="DengXian" panose="02010600030101010101" pitchFamily="2" charset="-122"/>
                  <a:cs typeface="Sana" pitchFamily="2" charset="-78"/>
                </a:rPr>
                <a:t>ASSEMBLY</a:t>
              </a:r>
              <a:r>
                <a:rPr lang="en-KE" sz="1400" b="1" spc="300" dirty="0">
                  <a:solidFill>
                    <a:srgbClr val="FF0000"/>
                  </a:solidFill>
                  <a:latin typeface="+mj-lt"/>
                  <a:ea typeface="DengXian" panose="02010600030101010101" pitchFamily="2" charset="-122"/>
                  <a:cs typeface="Sana" pitchFamily="2" charset="-78"/>
                </a:rPr>
                <a:t>#2</a:t>
              </a:r>
            </a:p>
          </p:txBody>
        </p:sp>
      </p:grpSp>
      <p:sp>
        <p:nvSpPr>
          <p:cNvPr id="23" name="TextBox 22">
            <a:extLst>
              <a:ext uri="{FF2B5EF4-FFF2-40B4-BE49-F238E27FC236}">
                <a16:creationId xmlns:a16="http://schemas.microsoft.com/office/drawing/2014/main" id="{E874F01B-7591-564A-AB54-8BDAB19FBD6E}"/>
              </a:ext>
            </a:extLst>
          </p:cNvPr>
          <p:cNvSpPr txBox="1"/>
          <p:nvPr/>
        </p:nvSpPr>
        <p:spPr>
          <a:xfrm rot="19219413">
            <a:off x="-421370" y="5047982"/>
            <a:ext cx="2762028" cy="369332"/>
          </a:xfrm>
          <a:prstGeom prst="rect">
            <a:avLst/>
          </a:prstGeom>
          <a:noFill/>
        </p:spPr>
        <p:txBody>
          <a:bodyPr wrap="square" rtlCol="0">
            <a:spAutoFit/>
          </a:bodyPr>
          <a:lstStyle/>
          <a:p>
            <a:pPr algn="ctr"/>
            <a:r>
              <a:rPr lang="en-KE" b="1" dirty="0"/>
              <a:t>Approval WUC Vision</a:t>
            </a:r>
          </a:p>
        </p:txBody>
      </p:sp>
      <p:cxnSp>
        <p:nvCxnSpPr>
          <p:cNvPr id="24" name="Straight Connector 23">
            <a:extLst>
              <a:ext uri="{FF2B5EF4-FFF2-40B4-BE49-F238E27FC236}">
                <a16:creationId xmlns:a16="http://schemas.microsoft.com/office/drawing/2014/main" id="{8926F2F5-B2D9-FE4C-B423-9011CA22C42E}"/>
              </a:ext>
            </a:extLst>
          </p:cNvPr>
          <p:cNvCxnSpPr>
            <a:cxnSpLocks/>
          </p:cNvCxnSpPr>
          <p:nvPr/>
        </p:nvCxnSpPr>
        <p:spPr>
          <a:xfrm flipV="1">
            <a:off x="1697128" y="3509977"/>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25" name="TextBox 24">
            <a:extLst>
              <a:ext uri="{FF2B5EF4-FFF2-40B4-BE49-F238E27FC236}">
                <a16:creationId xmlns:a16="http://schemas.microsoft.com/office/drawing/2014/main" id="{117275DA-6DB3-2448-819A-AD9380AA3414}"/>
              </a:ext>
            </a:extLst>
          </p:cNvPr>
          <p:cNvSpPr txBox="1"/>
          <p:nvPr/>
        </p:nvSpPr>
        <p:spPr>
          <a:xfrm rot="19161987">
            <a:off x="2218924" y="1482427"/>
            <a:ext cx="3004958" cy="369332"/>
          </a:xfrm>
          <a:prstGeom prst="rect">
            <a:avLst/>
          </a:prstGeom>
          <a:solidFill>
            <a:schemeClr val="bg1"/>
          </a:solidFill>
        </p:spPr>
        <p:txBody>
          <a:bodyPr wrap="square" rtlCol="0">
            <a:spAutoFit/>
          </a:bodyPr>
          <a:lstStyle/>
          <a:p>
            <a:pPr algn="ctr"/>
            <a:r>
              <a:rPr lang="en-KE" b="1" dirty="0"/>
              <a:t>Approval of WUC ToRs</a:t>
            </a:r>
          </a:p>
        </p:txBody>
      </p:sp>
      <p:sp>
        <p:nvSpPr>
          <p:cNvPr id="26" name="TextBox 25">
            <a:extLst>
              <a:ext uri="{FF2B5EF4-FFF2-40B4-BE49-F238E27FC236}">
                <a16:creationId xmlns:a16="http://schemas.microsoft.com/office/drawing/2014/main" id="{D6AED0B2-AA45-D548-BDDC-ADAC2CA4329A}"/>
              </a:ext>
            </a:extLst>
          </p:cNvPr>
          <p:cNvSpPr txBox="1"/>
          <p:nvPr/>
        </p:nvSpPr>
        <p:spPr>
          <a:xfrm rot="19206966">
            <a:off x="4799558" y="1562559"/>
            <a:ext cx="2293069" cy="369332"/>
          </a:xfrm>
          <a:prstGeom prst="rect">
            <a:avLst/>
          </a:prstGeom>
          <a:noFill/>
        </p:spPr>
        <p:txBody>
          <a:bodyPr wrap="square" rtlCol="0">
            <a:spAutoFit/>
          </a:bodyPr>
          <a:lstStyle/>
          <a:p>
            <a:pPr algn="ctr"/>
            <a:r>
              <a:rPr lang="en-KE" b="1" dirty="0"/>
              <a:t>Call for PCG elections</a:t>
            </a:r>
          </a:p>
        </p:txBody>
      </p:sp>
      <p:sp>
        <p:nvSpPr>
          <p:cNvPr id="28" name="TextBox 27">
            <a:extLst>
              <a:ext uri="{FF2B5EF4-FFF2-40B4-BE49-F238E27FC236}">
                <a16:creationId xmlns:a16="http://schemas.microsoft.com/office/drawing/2014/main" id="{458CF742-21E8-A545-98E9-1534000145EF}"/>
              </a:ext>
            </a:extLst>
          </p:cNvPr>
          <p:cNvSpPr txBox="1"/>
          <p:nvPr/>
        </p:nvSpPr>
        <p:spPr>
          <a:xfrm rot="19135573">
            <a:off x="818619" y="5367777"/>
            <a:ext cx="3341935" cy="369332"/>
          </a:xfrm>
          <a:prstGeom prst="rect">
            <a:avLst/>
          </a:prstGeom>
          <a:noFill/>
        </p:spPr>
        <p:txBody>
          <a:bodyPr wrap="square" rtlCol="0">
            <a:spAutoFit/>
          </a:bodyPr>
          <a:lstStyle/>
          <a:p>
            <a:pPr algn="ctr"/>
            <a:r>
              <a:rPr lang="en-KE" b="1" dirty="0"/>
              <a:t>Call for Proposals UTC Phase 4</a:t>
            </a:r>
          </a:p>
        </p:txBody>
      </p:sp>
      <p:cxnSp>
        <p:nvCxnSpPr>
          <p:cNvPr id="31" name="Straight Connector 30">
            <a:extLst>
              <a:ext uri="{FF2B5EF4-FFF2-40B4-BE49-F238E27FC236}">
                <a16:creationId xmlns:a16="http://schemas.microsoft.com/office/drawing/2014/main" id="{DD81B99E-1CF4-7344-AA71-5391BBF96AEC}"/>
              </a:ext>
            </a:extLst>
          </p:cNvPr>
          <p:cNvCxnSpPr>
            <a:cxnSpLocks/>
          </p:cNvCxnSpPr>
          <p:nvPr/>
        </p:nvCxnSpPr>
        <p:spPr>
          <a:xfrm flipV="1">
            <a:off x="5122167" y="2493581"/>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32" name="TextBox 31">
            <a:extLst>
              <a:ext uri="{FF2B5EF4-FFF2-40B4-BE49-F238E27FC236}">
                <a16:creationId xmlns:a16="http://schemas.microsoft.com/office/drawing/2014/main" id="{25F42ADA-9865-2C4B-BC7D-995E3201E832}"/>
              </a:ext>
            </a:extLst>
          </p:cNvPr>
          <p:cNvSpPr txBox="1"/>
          <p:nvPr/>
        </p:nvSpPr>
        <p:spPr>
          <a:xfrm>
            <a:off x="1749936" y="3176215"/>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JULY</a:t>
            </a:r>
          </a:p>
        </p:txBody>
      </p:sp>
      <p:sp>
        <p:nvSpPr>
          <p:cNvPr id="38" name="TextBox 37">
            <a:extLst>
              <a:ext uri="{FF2B5EF4-FFF2-40B4-BE49-F238E27FC236}">
                <a16:creationId xmlns:a16="http://schemas.microsoft.com/office/drawing/2014/main" id="{30C00446-A6A6-8B4D-8899-F1FB3F6BA4D4}"/>
              </a:ext>
            </a:extLst>
          </p:cNvPr>
          <p:cNvSpPr txBox="1"/>
          <p:nvPr/>
        </p:nvSpPr>
        <p:spPr>
          <a:xfrm>
            <a:off x="3480620" y="3174191"/>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AUGUST</a:t>
            </a:r>
          </a:p>
        </p:txBody>
      </p:sp>
      <p:sp>
        <p:nvSpPr>
          <p:cNvPr id="39" name="TextBox 38">
            <a:extLst>
              <a:ext uri="{FF2B5EF4-FFF2-40B4-BE49-F238E27FC236}">
                <a16:creationId xmlns:a16="http://schemas.microsoft.com/office/drawing/2014/main" id="{0A24C809-DEF6-DB44-8A81-9EDAD6C91DC7}"/>
              </a:ext>
            </a:extLst>
          </p:cNvPr>
          <p:cNvSpPr txBox="1"/>
          <p:nvPr/>
        </p:nvSpPr>
        <p:spPr>
          <a:xfrm>
            <a:off x="5211665"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SEPTEMBER</a:t>
            </a:r>
          </a:p>
        </p:txBody>
      </p:sp>
      <p:sp>
        <p:nvSpPr>
          <p:cNvPr id="40" name="TextBox 39">
            <a:extLst>
              <a:ext uri="{FF2B5EF4-FFF2-40B4-BE49-F238E27FC236}">
                <a16:creationId xmlns:a16="http://schemas.microsoft.com/office/drawing/2014/main" id="{01A0BF57-BA84-5842-8762-3CB9CFF59AA9}"/>
              </a:ext>
            </a:extLst>
          </p:cNvPr>
          <p:cNvSpPr txBox="1"/>
          <p:nvPr/>
        </p:nvSpPr>
        <p:spPr>
          <a:xfrm>
            <a:off x="6954585"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OCTOBER</a:t>
            </a:r>
          </a:p>
        </p:txBody>
      </p:sp>
      <p:sp>
        <p:nvSpPr>
          <p:cNvPr id="41" name="TextBox 40">
            <a:extLst>
              <a:ext uri="{FF2B5EF4-FFF2-40B4-BE49-F238E27FC236}">
                <a16:creationId xmlns:a16="http://schemas.microsoft.com/office/drawing/2014/main" id="{A7F1E5E7-7E7E-544C-AEEC-82AB0468D715}"/>
              </a:ext>
            </a:extLst>
          </p:cNvPr>
          <p:cNvSpPr txBox="1"/>
          <p:nvPr/>
        </p:nvSpPr>
        <p:spPr>
          <a:xfrm>
            <a:off x="14003" y="3170941"/>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JUNE</a:t>
            </a:r>
          </a:p>
        </p:txBody>
      </p:sp>
      <p:sp>
        <p:nvSpPr>
          <p:cNvPr id="42" name="TextBox 41">
            <a:extLst>
              <a:ext uri="{FF2B5EF4-FFF2-40B4-BE49-F238E27FC236}">
                <a16:creationId xmlns:a16="http://schemas.microsoft.com/office/drawing/2014/main" id="{813F564A-E8D2-3C4D-848A-71291CF01303}"/>
              </a:ext>
            </a:extLst>
          </p:cNvPr>
          <p:cNvSpPr txBox="1"/>
          <p:nvPr/>
        </p:nvSpPr>
        <p:spPr>
          <a:xfrm>
            <a:off x="8701221" y="3170940"/>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NOVEMBER</a:t>
            </a:r>
          </a:p>
        </p:txBody>
      </p:sp>
      <p:sp>
        <p:nvSpPr>
          <p:cNvPr id="44" name="TextBox 43">
            <a:extLst>
              <a:ext uri="{FF2B5EF4-FFF2-40B4-BE49-F238E27FC236}">
                <a16:creationId xmlns:a16="http://schemas.microsoft.com/office/drawing/2014/main" id="{F69A07DC-613F-DC47-B684-D7AE80F2FD33}"/>
              </a:ext>
            </a:extLst>
          </p:cNvPr>
          <p:cNvSpPr txBox="1"/>
          <p:nvPr/>
        </p:nvSpPr>
        <p:spPr>
          <a:xfrm>
            <a:off x="10441878" y="3171935"/>
            <a:ext cx="1735933" cy="338554"/>
          </a:xfrm>
          <a:prstGeom prst="rect">
            <a:avLst/>
          </a:prstGeom>
          <a:noFill/>
          <a:ln>
            <a:solidFill>
              <a:schemeClr val="bg1"/>
            </a:solidFill>
          </a:ln>
        </p:spPr>
        <p:txBody>
          <a:bodyPr wrap="square" rtlCol="0">
            <a:spAutoFit/>
          </a:bodyPr>
          <a:lstStyle/>
          <a:p>
            <a:pPr algn="ctr"/>
            <a:r>
              <a:rPr lang="en-US" sz="1600" b="1" dirty="0">
                <a:solidFill>
                  <a:schemeClr val="bg1"/>
                </a:solidFill>
                <a:latin typeface="Avenir Light"/>
                <a:cs typeface="Avenir Light"/>
              </a:rPr>
              <a:t>DECEMBER</a:t>
            </a:r>
          </a:p>
        </p:txBody>
      </p:sp>
      <p:cxnSp>
        <p:nvCxnSpPr>
          <p:cNvPr id="45" name="Straight Connector 44">
            <a:extLst>
              <a:ext uri="{FF2B5EF4-FFF2-40B4-BE49-F238E27FC236}">
                <a16:creationId xmlns:a16="http://schemas.microsoft.com/office/drawing/2014/main" id="{99E0AC58-C56F-144F-BC36-4B2D2C00FBDD}"/>
              </a:ext>
            </a:extLst>
          </p:cNvPr>
          <p:cNvCxnSpPr>
            <a:cxnSpLocks/>
          </p:cNvCxnSpPr>
          <p:nvPr/>
        </p:nvCxnSpPr>
        <p:spPr>
          <a:xfrm flipV="1">
            <a:off x="3003317" y="2484586"/>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cxnSp>
        <p:nvCxnSpPr>
          <p:cNvPr id="46" name="Straight Connector 45">
            <a:extLst>
              <a:ext uri="{FF2B5EF4-FFF2-40B4-BE49-F238E27FC236}">
                <a16:creationId xmlns:a16="http://schemas.microsoft.com/office/drawing/2014/main" id="{F1C48F4D-B847-2D4F-9E2E-264EB6FC880B}"/>
              </a:ext>
            </a:extLst>
          </p:cNvPr>
          <p:cNvCxnSpPr>
            <a:cxnSpLocks/>
          </p:cNvCxnSpPr>
          <p:nvPr/>
        </p:nvCxnSpPr>
        <p:spPr>
          <a:xfrm flipV="1">
            <a:off x="3592065" y="3509495"/>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1" name="Rounded Rectangle 50">
            <a:extLst>
              <a:ext uri="{FF2B5EF4-FFF2-40B4-BE49-F238E27FC236}">
                <a16:creationId xmlns:a16="http://schemas.microsoft.com/office/drawing/2014/main" id="{53B69D3B-37E3-CF47-84A8-A0B7947AE013}"/>
              </a:ext>
            </a:extLst>
          </p:cNvPr>
          <p:cNvSpPr/>
          <p:nvPr/>
        </p:nvSpPr>
        <p:spPr>
          <a:xfrm>
            <a:off x="68013" y="3680913"/>
            <a:ext cx="3363846" cy="40348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KE" dirty="0"/>
              <a:t>COVID-19 UTCs</a:t>
            </a:r>
          </a:p>
        </p:txBody>
      </p:sp>
      <p:sp>
        <p:nvSpPr>
          <p:cNvPr id="52" name="Rounded Rectangle 51">
            <a:extLst>
              <a:ext uri="{FF2B5EF4-FFF2-40B4-BE49-F238E27FC236}">
                <a16:creationId xmlns:a16="http://schemas.microsoft.com/office/drawing/2014/main" id="{24FBB590-B8F0-D24C-9800-E5B7DDBBCA90}"/>
              </a:ext>
            </a:extLst>
          </p:cNvPr>
          <p:cNvSpPr/>
          <p:nvPr/>
        </p:nvSpPr>
        <p:spPr>
          <a:xfrm>
            <a:off x="5868767" y="3740291"/>
            <a:ext cx="6533623" cy="403483"/>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KE" dirty="0"/>
              <a:t>UTCs Phase 4</a:t>
            </a:r>
          </a:p>
        </p:txBody>
      </p:sp>
      <p:cxnSp>
        <p:nvCxnSpPr>
          <p:cNvPr id="55" name="Straight Connector 54">
            <a:extLst>
              <a:ext uri="{FF2B5EF4-FFF2-40B4-BE49-F238E27FC236}">
                <a16:creationId xmlns:a16="http://schemas.microsoft.com/office/drawing/2014/main" id="{7442AC3E-C495-BA44-BC02-2CFF2A7A1408}"/>
              </a:ext>
            </a:extLst>
          </p:cNvPr>
          <p:cNvCxnSpPr>
            <a:cxnSpLocks/>
          </p:cNvCxnSpPr>
          <p:nvPr/>
        </p:nvCxnSpPr>
        <p:spPr>
          <a:xfrm flipV="1">
            <a:off x="5893192" y="3516909"/>
            <a:ext cx="0" cy="967502"/>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56" name="TextBox 55">
            <a:extLst>
              <a:ext uri="{FF2B5EF4-FFF2-40B4-BE49-F238E27FC236}">
                <a16:creationId xmlns:a16="http://schemas.microsoft.com/office/drawing/2014/main" id="{1F803658-7F77-7743-8D67-7B4A0D446341}"/>
              </a:ext>
            </a:extLst>
          </p:cNvPr>
          <p:cNvSpPr txBox="1"/>
          <p:nvPr/>
        </p:nvSpPr>
        <p:spPr>
          <a:xfrm>
            <a:off x="2251188" y="2403692"/>
            <a:ext cx="752129" cy="338554"/>
          </a:xfrm>
          <a:prstGeom prst="rect">
            <a:avLst/>
          </a:prstGeom>
          <a:noFill/>
        </p:spPr>
        <p:txBody>
          <a:bodyPr wrap="none" rtlCol="0">
            <a:spAutoFit/>
          </a:bodyPr>
          <a:lstStyle/>
          <a:p>
            <a:r>
              <a:rPr lang="en-KE" sz="1600" dirty="0"/>
              <a:t>20 July</a:t>
            </a:r>
          </a:p>
        </p:txBody>
      </p:sp>
      <p:sp>
        <p:nvSpPr>
          <p:cNvPr id="57" name="TextBox 56">
            <a:extLst>
              <a:ext uri="{FF2B5EF4-FFF2-40B4-BE49-F238E27FC236}">
                <a16:creationId xmlns:a16="http://schemas.microsoft.com/office/drawing/2014/main" id="{74989F41-2E17-4041-89CA-0E8CB64DF3B3}"/>
              </a:ext>
            </a:extLst>
          </p:cNvPr>
          <p:cNvSpPr txBox="1"/>
          <p:nvPr/>
        </p:nvSpPr>
        <p:spPr>
          <a:xfrm>
            <a:off x="893239" y="4208807"/>
            <a:ext cx="822661" cy="338554"/>
          </a:xfrm>
          <a:prstGeom prst="rect">
            <a:avLst/>
          </a:prstGeom>
          <a:noFill/>
        </p:spPr>
        <p:txBody>
          <a:bodyPr wrap="none" rtlCol="0">
            <a:spAutoFit/>
          </a:bodyPr>
          <a:lstStyle/>
          <a:p>
            <a:r>
              <a:rPr lang="en-KE" sz="1600" dirty="0"/>
              <a:t>30 June</a:t>
            </a:r>
          </a:p>
        </p:txBody>
      </p:sp>
      <p:sp>
        <p:nvSpPr>
          <p:cNvPr id="58" name="TextBox 57">
            <a:extLst>
              <a:ext uri="{FF2B5EF4-FFF2-40B4-BE49-F238E27FC236}">
                <a16:creationId xmlns:a16="http://schemas.microsoft.com/office/drawing/2014/main" id="{FCA395C6-070A-C641-968C-ED208ED98BB4}"/>
              </a:ext>
            </a:extLst>
          </p:cNvPr>
          <p:cNvSpPr txBox="1"/>
          <p:nvPr/>
        </p:nvSpPr>
        <p:spPr>
          <a:xfrm>
            <a:off x="2704767" y="4187164"/>
            <a:ext cx="911724" cy="338554"/>
          </a:xfrm>
          <a:prstGeom prst="rect">
            <a:avLst/>
          </a:prstGeom>
          <a:noFill/>
        </p:spPr>
        <p:txBody>
          <a:bodyPr wrap="none" rtlCol="0">
            <a:spAutoFit/>
          </a:bodyPr>
          <a:lstStyle/>
          <a:p>
            <a:r>
              <a:rPr lang="en-KE" sz="1600" dirty="0"/>
              <a:t>3 August</a:t>
            </a:r>
          </a:p>
        </p:txBody>
      </p:sp>
      <p:sp>
        <p:nvSpPr>
          <p:cNvPr id="59" name="TextBox 58">
            <a:extLst>
              <a:ext uri="{FF2B5EF4-FFF2-40B4-BE49-F238E27FC236}">
                <a16:creationId xmlns:a16="http://schemas.microsoft.com/office/drawing/2014/main" id="{07BAD3E7-FA7A-ED44-A2D5-01EFAC864158}"/>
              </a:ext>
            </a:extLst>
          </p:cNvPr>
          <p:cNvSpPr txBox="1"/>
          <p:nvPr/>
        </p:nvSpPr>
        <p:spPr>
          <a:xfrm>
            <a:off x="5131445" y="2442807"/>
            <a:ext cx="761747" cy="338554"/>
          </a:xfrm>
          <a:prstGeom prst="rect">
            <a:avLst/>
          </a:prstGeom>
          <a:noFill/>
        </p:spPr>
        <p:txBody>
          <a:bodyPr wrap="none" rtlCol="0">
            <a:spAutoFit/>
          </a:bodyPr>
          <a:lstStyle/>
          <a:p>
            <a:r>
              <a:rPr lang="en-KE" sz="1600" dirty="0"/>
              <a:t>24 Aug</a:t>
            </a:r>
          </a:p>
        </p:txBody>
      </p:sp>
      <p:sp>
        <p:nvSpPr>
          <p:cNvPr id="61" name="TextBox 60">
            <a:extLst>
              <a:ext uri="{FF2B5EF4-FFF2-40B4-BE49-F238E27FC236}">
                <a16:creationId xmlns:a16="http://schemas.microsoft.com/office/drawing/2014/main" id="{9390BD80-5A79-8143-B368-3E77FC1BB730}"/>
              </a:ext>
            </a:extLst>
          </p:cNvPr>
          <p:cNvSpPr txBox="1"/>
          <p:nvPr/>
        </p:nvSpPr>
        <p:spPr>
          <a:xfrm>
            <a:off x="5490279" y="2164457"/>
            <a:ext cx="1705719" cy="369332"/>
          </a:xfrm>
          <a:prstGeom prst="rect">
            <a:avLst/>
          </a:prstGeom>
          <a:noFill/>
        </p:spPr>
        <p:txBody>
          <a:bodyPr wrap="square" rtlCol="0">
            <a:spAutoFit/>
          </a:bodyPr>
          <a:lstStyle/>
          <a:p>
            <a:pPr algn="ctr"/>
            <a:r>
              <a:rPr lang="en-KE" b="1" dirty="0"/>
              <a:t>PCG elections</a:t>
            </a:r>
          </a:p>
        </p:txBody>
      </p:sp>
      <p:cxnSp>
        <p:nvCxnSpPr>
          <p:cNvPr id="62" name="Straight Connector 61">
            <a:extLst>
              <a:ext uri="{FF2B5EF4-FFF2-40B4-BE49-F238E27FC236}">
                <a16:creationId xmlns:a16="http://schemas.microsoft.com/office/drawing/2014/main" id="{F0F4B7B5-2EDC-1845-B778-917AA0A8A293}"/>
              </a:ext>
            </a:extLst>
          </p:cNvPr>
          <p:cNvCxnSpPr>
            <a:cxnSpLocks/>
          </p:cNvCxnSpPr>
          <p:nvPr/>
        </p:nvCxnSpPr>
        <p:spPr>
          <a:xfrm flipV="1">
            <a:off x="6954585" y="2475752"/>
            <a:ext cx="0" cy="702479"/>
          </a:xfrm>
          <a:prstGeom prst="line">
            <a:avLst/>
          </a:prstGeom>
          <a:ln w="76200" cmpd="sng">
            <a:solidFill>
              <a:schemeClr val="accent2"/>
            </a:solidFill>
          </a:ln>
        </p:spPr>
        <p:style>
          <a:lnRef idx="3">
            <a:schemeClr val="accent4"/>
          </a:lnRef>
          <a:fillRef idx="0">
            <a:schemeClr val="accent4"/>
          </a:fillRef>
          <a:effectRef idx="2">
            <a:schemeClr val="accent4"/>
          </a:effectRef>
          <a:fontRef idx="minor">
            <a:schemeClr val="tx1"/>
          </a:fontRef>
        </p:style>
      </p:cxnSp>
      <p:sp>
        <p:nvSpPr>
          <p:cNvPr id="63" name="TextBox 62">
            <a:extLst>
              <a:ext uri="{FF2B5EF4-FFF2-40B4-BE49-F238E27FC236}">
                <a16:creationId xmlns:a16="http://schemas.microsoft.com/office/drawing/2014/main" id="{482604C8-70AE-4D47-98A3-909D76F2B44D}"/>
              </a:ext>
            </a:extLst>
          </p:cNvPr>
          <p:cNvSpPr txBox="1"/>
          <p:nvPr/>
        </p:nvSpPr>
        <p:spPr>
          <a:xfrm>
            <a:off x="6315658" y="2456474"/>
            <a:ext cx="627095" cy="338554"/>
          </a:xfrm>
          <a:prstGeom prst="rect">
            <a:avLst/>
          </a:prstGeom>
          <a:noFill/>
        </p:spPr>
        <p:txBody>
          <a:bodyPr wrap="none" rtlCol="0">
            <a:spAutoFit/>
          </a:bodyPr>
          <a:lstStyle/>
          <a:p>
            <a:r>
              <a:rPr lang="en-KE" sz="1600" dirty="0"/>
              <a:t>1 Oct</a:t>
            </a:r>
          </a:p>
        </p:txBody>
      </p:sp>
      <p:sp>
        <p:nvSpPr>
          <p:cNvPr id="64" name="TextBox 63">
            <a:extLst>
              <a:ext uri="{FF2B5EF4-FFF2-40B4-BE49-F238E27FC236}">
                <a16:creationId xmlns:a16="http://schemas.microsoft.com/office/drawing/2014/main" id="{167BEA33-C395-AD40-B69C-57CFE77A96D9}"/>
              </a:ext>
            </a:extLst>
          </p:cNvPr>
          <p:cNvSpPr txBox="1"/>
          <p:nvPr/>
        </p:nvSpPr>
        <p:spPr>
          <a:xfrm>
            <a:off x="7035156" y="2462046"/>
            <a:ext cx="627095" cy="338554"/>
          </a:xfrm>
          <a:prstGeom prst="rect">
            <a:avLst/>
          </a:prstGeom>
          <a:noFill/>
        </p:spPr>
        <p:txBody>
          <a:bodyPr wrap="none" rtlCol="0">
            <a:spAutoFit/>
          </a:bodyPr>
          <a:lstStyle/>
          <a:p>
            <a:r>
              <a:rPr lang="en-KE" sz="1600" dirty="0"/>
              <a:t>2 Oct</a:t>
            </a:r>
          </a:p>
        </p:txBody>
      </p:sp>
      <p:sp>
        <p:nvSpPr>
          <p:cNvPr id="67" name="TextBox 66">
            <a:extLst>
              <a:ext uri="{FF2B5EF4-FFF2-40B4-BE49-F238E27FC236}">
                <a16:creationId xmlns:a16="http://schemas.microsoft.com/office/drawing/2014/main" id="{0EDC3E9B-B179-FD44-B04A-5C801AD0EBF6}"/>
              </a:ext>
            </a:extLst>
          </p:cNvPr>
          <p:cNvSpPr txBox="1"/>
          <p:nvPr/>
        </p:nvSpPr>
        <p:spPr>
          <a:xfrm>
            <a:off x="7127110" y="5264026"/>
            <a:ext cx="627095" cy="338554"/>
          </a:xfrm>
          <a:prstGeom prst="rect">
            <a:avLst/>
          </a:prstGeom>
          <a:noFill/>
        </p:spPr>
        <p:txBody>
          <a:bodyPr wrap="none" rtlCol="0">
            <a:spAutoFit/>
          </a:bodyPr>
          <a:lstStyle/>
          <a:p>
            <a:r>
              <a:rPr lang="en-KE" sz="1600" dirty="0"/>
              <a:t>4 Oct</a:t>
            </a:r>
          </a:p>
        </p:txBody>
      </p:sp>
      <p:sp>
        <p:nvSpPr>
          <p:cNvPr id="68" name="TextBox 67">
            <a:extLst>
              <a:ext uri="{FF2B5EF4-FFF2-40B4-BE49-F238E27FC236}">
                <a16:creationId xmlns:a16="http://schemas.microsoft.com/office/drawing/2014/main" id="{3F9CE759-CD88-D841-8158-0BBC76052AAE}"/>
              </a:ext>
            </a:extLst>
          </p:cNvPr>
          <p:cNvSpPr txBox="1"/>
          <p:nvPr/>
        </p:nvSpPr>
        <p:spPr>
          <a:xfrm>
            <a:off x="7912893" y="5264026"/>
            <a:ext cx="731290" cy="338554"/>
          </a:xfrm>
          <a:prstGeom prst="rect">
            <a:avLst/>
          </a:prstGeom>
          <a:noFill/>
        </p:spPr>
        <p:txBody>
          <a:bodyPr wrap="none" rtlCol="0">
            <a:spAutoFit/>
          </a:bodyPr>
          <a:lstStyle/>
          <a:p>
            <a:r>
              <a:rPr lang="en-KE" sz="1600" dirty="0"/>
              <a:t>31 Oct</a:t>
            </a:r>
          </a:p>
        </p:txBody>
      </p:sp>
      <p:sp>
        <p:nvSpPr>
          <p:cNvPr id="69" name="TextBox 68">
            <a:extLst>
              <a:ext uri="{FF2B5EF4-FFF2-40B4-BE49-F238E27FC236}">
                <a16:creationId xmlns:a16="http://schemas.microsoft.com/office/drawing/2014/main" id="{F6D46917-EDA0-064D-BEA6-4C7B67AEC276}"/>
              </a:ext>
            </a:extLst>
          </p:cNvPr>
          <p:cNvSpPr txBox="1"/>
          <p:nvPr/>
        </p:nvSpPr>
        <p:spPr>
          <a:xfrm>
            <a:off x="6286641" y="5537960"/>
            <a:ext cx="1705719" cy="923330"/>
          </a:xfrm>
          <a:prstGeom prst="rect">
            <a:avLst/>
          </a:prstGeom>
          <a:noFill/>
        </p:spPr>
        <p:txBody>
          <a:bodyPr wrap="square" rtlCol="0">
            <a:spAutoFit/>
          </a:bodyPr>
          <a:lstStyle/>
          <a:p>
            <a:pPr algn="ctr"/>
            <a:r>
              <a:rPr lang="en-KE" b="1" dirty="0"/>
              <a:t>World</a:t>
            </a:r>
          </a:p>
          <a:p>
            <a:pPr algn="ctr"/>
            <a:r>
              <a:rPr lang="en-KE" b="1" dirty="0"/>
              <a:t>Habitat</a:t>
            </a:r>
          </a:p>
          <a:p>
            <a:pPr algn="ctr"/>
            <a:r>
              <a:rPr lang="en-KE" b="1" dirty="0"/>
              <a:t>Day</a:t>
            </a:r>
          </a:p>
        </p:txBody>
      </p:sp>
      <p:sp>
        <p:nvSpPr>
          <p:cNvPr id="70" name="TextBox 69">
            <a:extLst>
              <a:ext uri="{FF2B5EF4-FFF2-40B4-BE49-F238E27FC236}">
                <a16:creationId xmlns:a16="http://schemas.microsoft.com/office/drawing/2014/main" id="{67F466B8-94E2-FD4D-8396-05727D3DFE6C}"/>
              </a:ext>
            </a:extLst>
          </p:cNvPr>
          <p:cNvSpPr txBox="1"/>
          <p:nvPr/>
        </p:nvSpPr>
        <p:spPr>
          <a:xfrm>
            <a:off x="7771410" y="5537960"/>
            <a:ext cx="1705719" cy="923330"/>
          </a:xfrm>
          <a:prstGeom prst="rect">
            <a:avLst/>
          </a:prstGeom>
          <a:noFill/>
        </p:spPr>
        <p:txBody>
          <a:bodyPr wrap="square" rtlCol="0">
            <a:spAutoFit/>
          </a:bodyPr>
          <a:lstStyle/>
          <a:p>
            <a:pPr algn="ctr"/>
            <a:r>
              <a:rPr lang="en-KE" b="1" dirty="0"/>
              <a:t>World</a:t>
            </a:r>
          </a:p>
          <a:p>
            <a:pPr algn="ctr"/>
            <a:r>
              <a:rPr lang="en-KE" b="1" dirty="0"/>
              <a:t>Cities</a:t>
            </a:r>
          </a:p>
          <a:p>
            <a:pPr algn="ctr"/>
            <a:r>
              <a:rPr lang="en-KE" b="1" dirty="0"/>
              <a:t>Day</a:t>
            </a:r>
          </a:p>
        </p:txBody>
      </p:sp>
      <p:sp>
        <p:nvSpPr>
          <p:cNvPr id="71" name="Rounded Rectangle 70">
            <a:extLst>
              <a:ext uri="{FF2B5EF4-FFF2-40B4-BE49-F238E27FC236}">
                <a16:creationId xmlns:a16="http://schemas.microsoft.com/office/drawing/2014/main" id="{819D5B08-0D5B-E441-994B-CEE112701D21}"/>
              </a:ext>
            </a:extLst>
          </p:cNvPr>
          <p:cNvSpPr/>
          <p:nvPr/>
        </p:nvSpPr>
        <p:spPr>
          <a:xfrm>
            <a:off x="7020216" y="4246852"/>
            <a:ext cx="1705719" cy="403483"/>
          </a:xfrm>
          <a:prstGeom prst="roundRect">
            <a:avLst/>
          </a:prstGeom>
          <a:solidFill>
            <a:schemeClr val="accent6"/>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KE" sz="1600" dirty="0"/>
              <a:t>Urban October</a:t>
            </a:r>
          </a:p>
        </p:txBody>
      </p:sp>
      <p:pic>
        <p:nvPicPr>
          <p:cNvPr id="75" name="Picture 74" descr="A close up of a hand holding a flower&#10;&#10;Description automatically generated">
            <a:extLst>
              <a:ext uri="{FF2B5EF4-FFF2-40B4-BE49-F238E27FC236}">
                <a16:creationId xmlns:a16="http://schemas.microsoft.com/office/drawing/2014/main" id="{6E1E0435-493E-234C-B67A-20DD3B7CABF9}"/>
              </a:ext>
            </a:extLst>
          </p:cNvPr>
          <p:cNvPicPr>
            <a:picLocks noChangeAspect="1"/>
          </p:cNvPicPr>
          <p:nvPr/>
        </p:nvPicPr>
        <p:blipFill rotWithShape="1">
          <a:blip r:embed="rId3"/>
          <a:srcRect t="38" r="-1" b="212"/>
          <a:stretch/>
        </p:blipFill>
        <p:spPr>
          <a:xfrm>
            <a:off x="241500" y="3545194"/>
            <a:ext cx="747021" cy="74702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54214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94B34E-7411-1D46-A4E4-1B21F9221E44}"/>
              </a:ext>
            </a:extLst>
          </p:cNvPr>
          <p:cNvSpPr>
            <a:spLocks noGrp="1"/>
          </p:cNvSpPr>
          <p:nvPr>
            <p:ph type="title"/>
          </p:nvPr>
        </p:nvSpPr>
        <p:spPr>
          <a:xfrm>
            <a:off x="6096000" y="1124241"/>
            <a:ext cx="5334930" cy="3004145"/>
          </a:xfrm>
        </p:spPr>
        <p:txBody>
          <a:bodyPr vert="horz" lIns="91440" tIns="45720" rIns="91440" bIns="45720" rtlCol="0" anchor="b">
            <a:normAutofit fontScale="90000"/>
          </a:bodyPr>
          <a:lstStyle/>
          <a:p>
            <a:pPr algn="ctr"/>
            <a:r>
              <a:rPr lang="en-US" sz="4200" b="1" dirty="0"/>
              <a:t>Introduction: </a:t>
            </a:r>
            <a:br>
              <a:rPr lang="en-US" sz="4200" b="1" dirty="0"/>
            </a:br>
            <a:br>
              <a:rPr lang="en-US" sz="4200" b="1" dirty="0"/>
            </a:br>
            <a:r>
              <a:rPr lang="en-US" sz="4900" b="1" dirty="0"/>
              <a:t>The future of the WUC in the context of the COVID-19 crisis</a:t>
            </a:r>
            <a:endParaRPr lang="en-US" sz="4200" b="1" dirty="0"/>
          </a:p>
        </p:txBody>
      </p:sp>
      <p:sp>
        <p:nvSpPr>
          <p:cNvPr id="31" name="Freeform: Shape 3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7" name="Picture 6" descr="A close up of a hand holding a flower&#10;&#10;Description automatically generated">
            <a:extLst>
              <a:ext uri="{FF2B5EF4-FFF2-40B4-BE49-F238E27FC236}">
                <a16:creationId xmlns:a16="http://schemas.microsoft.com/office/drawing/2014/main" id="{0AA86E16-38A3-5D4B-97A4-827A700793C3}"/>
              </a:ext>
            </a:extLst>
          </p:cNvPr>
          <p:cNvPicPr>
            <a:picLocks noChangeAspect="1"/>
          </p:cNvPicPr>
          <p:nvPr/>
        </p:nvPicPr>
        <p:blipFill rotWithShape="1">
          <a:blip r:embed="rId2"/>
          <a:srcRect t="38" r="-1" b="212"/>
          <a:stretch/>
        </p:blipFill>
        <p:spPr>
          <a:xfrm>
            <a:off x="1318622" y="1234509"/>
            <a:ext cx="3717212" cy="371721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1" name="Freeform: Shape 4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785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600F0-CE8C-3C42-A169-0EEEF6A8EE1B}"/>
              </a:ext>
            </a:extLst>
          </p:cNvPr>
          <p:cNvSpPr>
            <a:spLocks noGrp="1"/>
          </p:cNvSpPr>
          <p:nvPr>
            <p:ph type="title"/>
          </p:nvPr>
        </p:nvSpPr>
        <p:spPr>
          <a:xfrm>
            <a:off x="6491864" y="3587371"/>
            <a:ext cx="5081925" cy="3004145"/>
          </a:xfrm>
        </p:spPr>
        <p:txBody>
          <a:bodyPr vert="horz" lIns="91440" tIns="45720" rIns="91440" bIns="45720" rtlCol="0" anchor="b">
            <a:normAutofit/>
          </a:bodyPr>
          <a:lstStyle/>
          <a:p>
            <a:pPr algn="ctr"/>
            <a:r>
              <a:rPr lang="en-US" sz="5100" dirty="0"/>
              <a:t>#TakeAction4Cities</a:t>
            </a:r>
          </a:p>
        </p:txBody>
      </p:sp>
      <p:pic>
        <p:nvPicPr>
          <p:cNvPr id="5" name="Picture 4">
            <a:extLst>
              <a:ext uri="{FF2B5EF4-FFF2-40B4-BE49-F238E27FC236}">
                <a16:creationId xmlns:a16="http://schemas.microsoft.com/office/drawing/2014/main" id="{50589ECB-60D4-8D4D-9D35-E2FB3E9A4DDE}"/>
              </a:ext>
            </a:extLst>
          </p:cNvPr>
          <p:cNvPicPr>
            <a:picLocks noChangeAspect="1"/>
          </p:cNvPicPr>
          <p:nvPr/>
        </p:nvPicPr>
        <p:blipFill>
          <a:blip r:embed="rId2"/>
          <a:stretch>
            <a:fillRect/>
          </a:stretch>
        </p:blipFill>
        <p:spPr>
          <a:xfrm>
            <a:off x="298803" y="2210484"/>
            <a:ext cx="5728250" cy="65874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2" name="Freeform: Shape 11">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67E4FDED-DBC1-6141-99B4-CB328E7DD274}"/>
              </a:ext>
            </a:extLst>
          </p:cNvPr>
          <p:cNvPicPr>
            <a:picLocks noChangeAspect="1"/>
          </p:cNvPicPr>
          <p:nvPr/>
        </p:nvPicPr>
        <p:blipFill>
          <a:blip r:embed="rId3"/>
          <a:stretch>
            <a:fillRect/>
          </a:stretch>
        </p:blipFill>
        <p:spPr>
          <a:xfrm>
            <a:off x="7110270" y="1092358"/>
            <a:ext cx="4043239" cy="44068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Freeform: Shape 1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156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06A47C-3BDF-6940-808F-8C730514887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1. WUC VISION</a:t>
            </a:r>
          </a:p>
        </p:txBody>
      </p:sp>
    </p:spTree>
    <p:extLst>
      <p:ext uri="{BB962C8B-B14F-4D97-AF65-F5344CB8AC3E}">
        <p14:creationId xmlns:p14="http://schemas.microsoft.com/office/powerpoint/2010/main" val="414247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V="1">
            <a:off x="2433203" y="1871137"/>
            <a:ext cx="0" cy="2471744"/>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a:stCxn id="101" idx="0"/>
          </p:cNvCxnSpPr>
          <p:nvPr/>
        </p:nvCxnSpPr>
        <p:spPr>
          <a:xfrm flipV="1">
            <a:off x="10619221" y="2271049"/>
            <a:ext cx="0" cy="1688172"/>
          </a:xfrm>
          <a:prstGeom prst="line">
            <a:avLst/>
          </a:prstGeom>
          <a:ln w="76200" cmpd="sng">
            <a:solidFill>
              <a:srgbClr val="FFBE08"/>
            </a:solidFill>
          </a:ln>
        </p:spPr>
        <p:style>
          <a:lnRef idx="3">
            <a:schemeClr val="accent4"/>
          </a:lnRef>
          <a:fillRef idx="0">
            <a:schemeClr val="accent4"/>
          </a:fillRef>
          <a:effectRef idx="2">
            <a:schemeClr val="accent4"/>
          </a:effectRef>
          <a:fontRef idx="minor">
            <a:schemeClr val="tx1"/>
          </a:fontRef>
        </p:style>
      </p:cxnSp>
      <p:cxnSp>
        <p:nvCxnSpPr>
          <p:cNvPr id="69" name="Straight Connector 68"/>
          <p:cNvCxnSpPr/>
          <p:nvPr/>
        </p:nvCxnSpPr>
        <p:spPr>
          <a:xfrm flipV="1">
            <a:off x="3242898" y="3210615"/>
            <a:ext cx="0" cy="821258"/>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a:stCxn id="92" idx="0"/>
          </p:cNvCxnSpPr>
          <p:nvPr/>
        </p:nvCxnSpPr>
        <p:spPr>
          <a:xfrm flipV="1">
            <a:off x="9097274" y="3304345"/>
            <a:ext cx="0" cy="1068404"/>
          </a:xfrm>
          <a:prstGeom prst="line">
            <a:avLst/>
          </a:prstGeom>
          <a:ln w="76200" cmpd="sng">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6355005" y="3297759"/>
            <a:ext cx="0" cy="1038182"/>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flipV="1">
            <a:off x="7797565" y="3304345"/>
            <a:ext cx="0" cy="2302803"/>
          </a:xfrm>
          <a:prstGeom prst="line">
            <a:avLst/>
          </a:prstGeom>
          <a:ln w="76200" cmpd="sng">
            <a:solidFill>
              <a:srgbClr val="000000"/>
            </a:solidFill>
            <a:headEnd type="triangle"/>
            <a:tailEnd type="none"/>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flipV="1">
            <a:off x="1266866" y="2127009"/>
            <a:ext cx="0" cy="1651275"/>
          </a:xfrm>
          <a:prstGeom prst="line">
            <a:avLst/>
          </a:prstGeom>
          <a:ln w="76200" cmpd="sng">
            <a:solidFill>
              <a:schemeClr val="tx1"/>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08643"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1996</a:t>
            </a:r>
          </a:p>
        </p:txBody>
      </p:sp>
      <p:sp>
        <p:nvSpPr>
          <p:cNvPr id="24" name="TextBox 23"/>
          <p:cNvSpPr txBox="1"/>
          <p:nvPr/>
        </p:nvSpPr>
        <p:spPr>
          <a:xfrm>
            <a:off x="7477712" y="3460682"/>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2009</a:t>
            </a:r>
          </a:p>
        </p:txBody>
      </p:sp>
      <p:sp>
        <p:nvSpPr>
          <p:cNvPr id="39" name="Rectangle 38"/>
          <p:cNvSpPr/>
          <p:nvPr/>
        </p:nvSpPr>
        <p:spPr>
          <a:xfrm>
            <a:off x="1533749" y="4497176"/>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LAUNCH</a:t>
            </a:r>
          </a:p>
          <a:p>
            <a:pPr algn="ctr"/>
            <a:r>
              <a:rPr lang="en-US" sz="1200" b="1" dirty="0">
                <a:solidFill>
                  <a:schemeClr val="tx1"/>
                </a:solidFill>
              </a:rPr>
              <a:t>Global Campaigns</a:t>
            </a:r>
          </a:p>
          <a:p>
            <a:pPr marL="228600" indent="-228600" algn="ctr">
              <a:buFont typeface="Wingdings" charset="2"/>
              <a:buChar char="²"/>
            </a:pPr>
            <a:r>
              <a:rPr lang="en-US" sz="1050" b="1" dirty="0">
                <a:solidFill>
                  <a:schemeClr val="tx1"/>
                </a:solidFill>
              </a:rPr>
              <a:t>Secure Tenure</a:t>
            </a:r>
          </a:p>
          <a:p>
            <a:pPr marL="228600" indent="-228600" algn="ctr">
              <a:buFont typeface="Wingdings" charset="2"/>
              <a:buChar char="²"/>
            </a:pPr>
            <a:r>
              <a:rPr lang="en-US" sz="1050" b="1" dirty="0">
                <a:solidFill>
                  <a:schemeClr val="tx1"/>
                </a:solidFill>
              </a:rPr>
              <a:t>Urban Governance</a:t>
            </a:r>
          </a:p>
        </p:txBody>
      </p:sp>
      <p:sp>
        <p:nvSpPr>
          <p:cNvPr id="54" name="Rectangle 53"/>
          <p:cNvSpPr/>
          <p:nvPr/>
        </p:nvSpPr>
        <p:spPr>
          <a:xfrm>
            <a:off x="8598410" y="2777170"/>
            <a:ext cx="992629" cy="50685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00" b="1" dirty="0">
                <a:solidFill>
                  <a:srgbClr val="1C2E79"/>
                </a:solidFill>
              </a:rPr>
              <a:t>WUC </a:t>
            </a:r>
          </a:p>
          <a:p>
            <a:pPr algn="ctr"/>
            <a:r>
              <a:rPr lang="en-US" sz="1000" b="1" dirty="0">
                <a:solidFill>
                  <a:srgbClr val="1C2E79"/>
                </a:solidFill>
              </a:rPr>
              <a:t>Steering Committee 1, 2 </a:t>
            </a:r>
          </a:p>
        </p:txBody>
      </p:sp>
      <p:pic>
        <p:nvPicPr>
          <p:cNvPr id="3" name="Picture 2" descr="estudio685-habitatII-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10" y="661066"/>
            <a:ext cx="1008311" cy="1560481"/>
          </a:xfrm>
          <a:prstGeom prst="rect">
            <a:avLst/>
          </a:prstGeom>
        </p:spPr>
      </p:pic>
      <p:sp>
        <p:nvSpPr>
          <p:cNvPr id="34" name="TextBox 33"/>
          <p:cNvSpPr txBox="1"/>
          <p:nvPr/>
        </p:nvSpPr>
        <p:spPr>
          <a:xfrm>
            <a:off x="1911620" y="346383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1999</a:t>
            </a:r>
          </a:p>
        </p:txBody>
      </p:sp>
      <p:pic>
        <p:nvPicPr>
          <p:cNvPr id="5" name="Picture 4"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088" y="5037562"/>
            <a:ext cx="1462313" cy="1325996"/>
          </a:xfrm>
          <a:prstGeom prst="rect">
            <a:avLst/>
          </a:prstGeom>
        </p:spPr>
      </p:pic>
      <p:sp>
        <p:nvSpPr>
          <p:cNvPr id="36" name="TextBox 35"/>
          <p:cNvSpPr txBox="1"/>
          <p:nvPr/>
        </p:nvSpPr>
        <p:spPr>
          <a:xfrm>
            <a:off x="5875017" y="346923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2007</a:t>
            </a:r>
          </a:p>
        </p:txBody>
      </p:sp>
      <p:sp>
        <p:nvSpPr>
          <p:cNvPr id="37" name="TextBox 36"/>
          <p:cNvSpPr txBox="1"/>
          <p:nvPr/>
        </p:nvSpPr>
        <p:spPr>
          <a:xfrm>
            <a:off x="10171158" y="3465513"/>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38" name="Rectangle 37"/>
          <p:cNvSpPr/>
          <p:nvPr/>
        </p:nvSpPr>
        <p:spPr>
          <a:xfrm>
            <a:off x="1533749" y="2487559"/>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REVITALIZATION</a:t>
            </a:r>
          </a:p>
          <a:p>
            <a:pPr algn="ctr"/>
            <a:r>
              <a:rPr lang="en-US" sz="1200" b="1" dirty="0">
                <a:solidFill>
                  <a:schemeClr val="tx1"/>
                </a:solidFill>
              </a:rPr>
              <a:t>CHS 17 Res 17/7</a:t>
            </a:r>
            <a:endParaRPr lang="en-US" sz="1050" b="1" dirty="0">
              <a:solidFill>
                <a:schemeClr val="tx1"/>
              </a:solidFill>
            </a:endParaRPr>
          </a:p>
        </p:txBody>
      </p:sp>
      <p:cxnSp>
        <p:nvCxnSpPr>
          <p:cNvPr id="40" name="Straight Connector 39"/>
          <p:cNvCxnSpPr/>
          <p:nvPr/>
        </p:nvCxnSpPr>
        <p:spPr>
          <a:xfrm flipH="1" flipV="1">
            <a:off x="1911620" y="1911091"/>
            <a:ext cx="528154" cy="1"/>
          </a:xfrm>
          <a:prstGeom prst="line">
            <a:avLst/>
          </a:prstGeom>
          <a:ln w="76200" cmpd="sng">
            <a:solidFill>
              <a:srgbClr val="000000"/>
            </a:solidFill>
          </a:ln>
        </p:spPr>
        <p:style>
          <a:lnRef idx="3">
            <a:schemeClr val="accent4"/>
          </a:lnRef>
          <a:fillRef idx="0">
            <a:schemeClr val="accent4"/>
          </a:fillRef>
          <a:effectRef idx="2">
            <a:schemeClr val="accent4"/>
          </a:effectRef>
          <a:fontRef idx="minor">
            <a:schemeClr val="tx1"/>
          </a:fontRef>
        </p:style>
      </p:cxnSp>
      <p:sp>
        <p:nvSpPr>
          <p:cNvPr id="50" name="Rectangle 49"/>
          <p:cNvSpPr/>
          <p:nvPr/>
        </p:nvSpPr>
        <p:spPr>
          <a:xfrm>
            <a:off x="5458976" y="2813967"/>
            <a:ext cx="1798907" cy="43344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20 </a:t>
            </a:r>
          </a:p>
          <a:p>
            <a:pPr algn="ctr"/>
            <a:r>
              <a:rPr lang="en-US" sz="1200" b="1" dirty="0">
                <a:solidFill>
                  <a:schemeClr val="tx1"/>
                </a:solidFill>
              </a:rPr>
              <a:t>MTSIP</a:t>
            </a:r>
          </a:p>
          <a:p>
            <a:pPr algn="ctr"/>
            <a:r>
              <a:rPr lang="en-US" sz="1200" b="1" dirty="0">
                <a:solidFill>
                  <a:schemeClr val="tx1"/>
                </a:solidFill>
              </a:rPr>
              <a:t>2008-13</a:t>
            </a:r>
            <a:endParaRPr lang="en-US" sz="1050" b="1" dirty="0">
              <a:solidFill>
                <a:schemeClr val="tx1"/>
              </a:solidFill>
            </a:endParaRPr>
          </a:p>
        </p:txBody>
      </p:sp>
      <p:sp>
        <p:nvSpPr>
          <p:cNvPr id="52" name="Rectangle 51"/>
          <p:cNvSpPr/>
          <p:nvPr/>
        </p:nvSpPr>
        <p:spPr>
          <a:xfrm>
            <a:off x="7246414" y="4398358"/>
            <a:ext cx="1070629" cy="906525"/>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MERGE</a:t>
            </a:r>
          </a:p>
          <a:p>
            <a:pPr algn="ctr"/>
            <a:r>
              <a:rPr lang="en-US" sz="1050" b="1" dirty="0">
                <a:solidFill>
                  <a:schemeClr val="tx1"/>
                </a:solidFill>
              </a:rPr>
              <a:t>into one single campaign to support the strategic plan</a:t>
            </a:r>
            <a:endParaRPr lang="en-US" sz="1000" b="1" dirty="0">
              <a:solidFill>
                <a:schemeClr val="tx1"/>
              </a:solidFill>
            </a:endParaRPr>
          </a:p>
        </p:txBody>
      </p:sp>
      <p:sp>
        <p:nvSpPr>
          <p:cNvPr id="58" name="Rectangle 57"/>
          <p:cNvSpPr/>
          <p:nvPr/>
        </p:nvSpPr>
        <p:spPr>
          <a:xfrm>
            <a:off x="6898111" y="2788163"/>
            <a:ext cx="1798907"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GC 21</a:t>
            </a:r>
          </a:p>
          <a:p>
            <a:pPr algn="ctr"/>
            <a:r>
              <a:rPr lang="en-US" sz="1050" b="1" dirty="0">
                <a:solidFill>
                  <a:schemeClr val="tx1"/>
                </a:solidFill>
              </a:rPr>
              <a:t>partners </a:t>
            </a:r>
          </a:p>
          <a:p>
            <a:pPr algn="ctr"/>
            <a:r>
              <a:rPr lang="en-US" sz="1050" b="1" dirty="0">
                <a:solidFill>
                  <a:schemeClr val="tx1"/>
                </a:solidFill>
              </a:rPr>
              <a:t>consultations</a:t>
            </a:r>
          </a:p>
        </p:txBody>
      </p:sp>
      <p:sp>
        <p:nvSpPr>
          <p:cNvPr id="59" name="Rectangle 58"/>
          <p:cNvSpPr/>
          <p:nvPr/>
        </p:nvSpPr>
        <p:spPr>
          <a:xfrm>
            <a:off x="7996517" y="2110246"/>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b="1" dirty="0">
              <a:solidFill>
                <a:schemeClr val="tx1"/>
              </a:solidFill>
            </a:endParaRPr>
          </a:p>
        </p:txBody>
      </p:sp>
      <p:sp>
        <p:nvSpPr>
          <p:cNvPr id="65" name="Rectangle 64"/>
          <p:cNvSpPr/>
          <p:nvPr/>
        </p:nvSpPr>
        <p:spPr>
          <a:xfrm>
            <a:off x="5724975" y="4335941"/>
            <a:ext cx="1260060" cy="656189"/>
          </a:xfrm>
          <a:prstGeom prst="rect">
            <a:avLst/>
          </a:prstGeom>
          <a:solidFill>
            <a:srgbClr val="FFFFFF"/>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Campaigns to support the strategic plan</a:t>
            </a:r>
          </a:p>
        </p:txBody>
      </p:sp>
      <p:sp>
        <p:nvSpPr>
          <p:cNvPr id="67" name="TextBox 66"/>
          <p:cNvSpPr txBox="1"/>
          <p:nvPr/>
        </p:nvSpPr>
        <p:spPr>
          <a:xfrm>
            <a:off x="2828065" y="346456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2000</a:t>
            </a:r>
          </a:p>
        </p:txBody>
      </p:sp>
      <p:sp>
        <p:nvSpPr>
          <p:cNvPr id="68" name="Rectangle 67"/>
          <p:cNvSpPr/>
          <p:nvPr/>
        </p:nvSpPr>
        <p:spPr>
          <a:xfrm>
            <a:off x="2597470" y="2870899"/>
            <a:ext cx="1304736"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a:solidFill>
                  <a:schemeClr val="tx1"/>
                </a:solidFill>
              </a:rPr>
              <a:t>GA Res 54/209</a:t>
            </a:r>
            <a:endParaRPr lang="en-US" sz="1050" b="1" dirty="0">
              <a:solidFill>
                <a:schemeClr val="tx1"/>
              </a:solidFill>
            </a:endParaRPr>
          </a:p>
        </p:txBody>
      </p:sp>
      <p:sp>
        <p:nvSpPr>
          <p:cNvPr id="73" name="Rectangle 72"/>
          <p:cNvSpPr/>
          <p:nvPr/>
        </p:nvSpPr>
        <p:spPr>
          <a:xfrm>
            <a:off x="2694583" y="3973498"/>
            <a:ext cx="12600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Recognition of the two campaigns</a:t>
            </a:r>
            <a:endParaRPr lang="en-US" sz="1050" b="1" dirty="0">
              <a:solidFill>
                <a:schemeClr val="tx1"/>
              </a:solidFill>
            </a:endParaRPr>
          </a:p>
        </p:txBody>
      </p:sp>
      <p:sp>
        <p:nvSpPr>
          <p:cNvPr id="81" name="Rectangle 80"/>
          <p:cNvSpPr/>
          <p:nvPr/>
        </p:nvSpPr>
        <p:spPr>
          <a:xfrm>
            <a:off x="7251453" y="5669604"/>
            <a:ext cx="1092223" cy="693954"/>
          </a:xfrm>
          <a:prstGeom prst="rect">
            <a:avLst/>
          </a:prstGeom>
          <a:solidFill>
            <a:srgbClr val="1C2E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Global Campaign on Sustainable Urbanization</a:t>
            </a:r>
          </a:p>
        </p:txBody>
      </p:sp>
      <p:grpSp>
        <p:nvGrpSpPr>
          <p:cNvPr id="93" name="Group 92"/>
          <p:cNvGrpSpPr/>
          <p:nvPr/>
        </p:nvGrpSpPr>
        <p:grpSpPr>
          <a:xfrm>
            <a:off x="8639051" y="4136960"/>
            <a:ext cx="916445" cy="1289760"/>
            <a:chOff x="6452403" y="3795196"/>
            <a:chExt cx="916445" cy="1289760"/>
          </a:xfrm>
        </p:grpSpPr>
        <p:sp>
          <p:nvSpPr>
            <p:cNvPr id="92" name="Oval 91"/>
            <p:cNvSpPr/>
            <p:nvPr/>
          </p:nvSpPr>
          <p:spPr>
            <a:xfrm>
              <a:off x="6452403" y="4030985"/>
              <a:ext cx="916445" cy="932381"/>
            </a:xfrm>
            <a:prstGeom prst="ellipse">
              <a:avLst/>
            </a:prstGeom>
            <a:solidFill>
              <a:schemeClr val="accent1"/>
            </a:solidFill>
            <a:ln w="28575" cmpd="sng">
              <a:solidFill>
                <a:srgbClr val="1C2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3" name="Rectangle 62"/>
            <p:cNvSpPr/>
            <p:nvPr/>
          </p:nvSpPr>
          <p:spPr>
            <a:xfrm>
              <a:off x="6452403" y="3795196"/>
              <a:ext cx="898864" cy="12897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00" b="1" i="1" dirty="0">
                <a:solidFill>
                  <a:schemeClr val="accent1"/>
                </a:solidFill>
              </a:endParaRPr>
            </a:p>
            <a:p>
              <a:pPr algn="ctr"/>
              <a:r>
                <a:rPr lang="en-US" sz="1000" b="1" dirty="0">
                  <a:solidFill>
                    <a:srgbClr val="FFFFFF"/>
                  </a:solidFill>
                </a:rPr>
                <a:t>WUC</a:t>
              </a:r>
            </a:p>
            <a:p>
              <a:pPr algn="ctr"/>
              <a:r>
                <a:rPr lang="en-US" sz="1000" b="1" dirty="0">
                  <a:solidFill>
                    <a:srgbClr val="FFFFFF"/>
                  </a:solidFill>
                </a:rPr>
                <a:t>Principles </a:t>
              </a:r>
            </a:p>
            <a:p>
              <a:pPr algn="ctr"/>
              <a:r>
                <a:rPr lang="en-US" sz="900" b="1" dirty="0">
                  <a:solidFill>
                    <a:srgbClr val="FFFFFF"/>
                  </a:solidFill>
                </a:rPr>
                <a:t>for Sustainable Urbanization</a:t>
              </a:r>
            </a:p>
            <a:p>
              <a:pPr algn="ctr"/>
              <a:endParaRPr lang="en-US" sz="800" b="1" i="1" dirty="0">
                <a:solidFill>
                  <a:srgbClr val="1C2E79"/>
                </a:solidFill>
              </a:endParaRPr>
            </a:p>
          </p:txBody>
        </p:sp>
      </p:grpSp>
      <p:pic>
        <p:nvPicPr>
          <p:cNvPr id="101" name="Picture 100" descr="CemilGir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128" y="3959221"/>
            <a:ext cx="1290186" cy="1290186"/>
          </a:xfrm>
          <a:prstGeom prst="rect">
            <a:avLst/>
          </a:prstGeom>
        </p:spPr>
      </p:pic>
      <p:pic>
        <p:nvPicPr>
          <p:cNvPr id="102" name="Picture 101" descr="images-1.png"/>
          <p:cNvPicPr>
            <a:picLocks noChangeAspect="1"/>
          </p:cNvPicPr>
          <p:nvPr/>
        </p:nvPicPr>
        <p:blipFill rotWithShape="1">
          <a:blip r:embed="rId5">
            <a:extLst>
              <a:ext uri="{28A0092B-C50C-407E-A947-70E740481C1C}">
                <a14:useLocalDpi xmlns:a14="http://schemas.microsoft.com/office/drawing/2010/main" val="0"/>
              </a:ext>
            </a:extLst>
          </a:blip>
          <a:srcRect l="28376" t="7313" r="28446" b="10074"/>
          <a:stretch/>
        </p:blipFill>
        <p:spPr>
          <a:xfrm>
            <a:off x="10021571" y="683083"/>
            <a:ext cx="1187591" cy="1702022"/>
          </a:xfrm>
          <a:prstGeom prst="rect">
            <a:avLst/>
          </a:prstGeom>
        </p:spPr>
      </p:pic>
      <p:sp>
        <p:nvSpPr>
          <p:cNvPr id="107" name="Rectangle 106"/>
          <p:cNvSpPr/>
          <p:nvPr/>
        </p:nvSpPr>
        <p:spPr>
          <a:xfrm>
            <a:off x="9974128" y="5249210"/>
            <a:ext cx="1290186" cy="693954"/>
          </a:xfrm>
          <a:prstGeom prst="rect">
            <a:avLst/>
          </a:prstGeom>
          <a:solidFill>
            <a:srgbClr val="FFBE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LAUNCH OF THE WORLD URBAN CAMPAIGN</a:t>
            </a:r>
          </a:p>
        </p:txBody>
      </p:sp>
      <p:pic>
        <p:nvPicPr>
          <p:cNvPr id="108" name="Picture 107" descr="downloa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1571" y="5983489"/>
            <a:ext cx="1278613" cy="760138"/>
          </a:xfrm>
          <a:prstGeom prst="rect">
            <a:avLst/>
          </a:prstGeom>
        </p:spPr>
      </p:pic>
      <p:cxnSp>
        <p:nvCxnSpPr>
          <p:cNvPr id="110" name="Straight Connector 109"/>
          <p:cNvCxnSpPr/>
          <p:nvPr/>
        </p:nvCxnSpPr>
        <p:spPr>
          <a:xfrm flipV="1">
            <a:off x="10701148" y="2916444"/>
            <a:ext cx="0" cy="527381"/>
          </a:xfrm>
          <a:prstGeom prst="line">
            <a:avLst/>
          </a:prstGeom>
          <a:ln w="76200" cmpd="sng">
            <a:solidFill>
              <a:srgbClr val="4472C4"/>
            </a:solidFill>
          </a:ln>
        </p:spPr>
        <p:style>
          <a:lnRef idx="3">
            <a:schemeClr val="accent4"/>
          </a:lnRef>
          <a:fillRef idx="0">
            <a:schemeClr val="accent4"/>
          </a:fillRef>
          <a:effectRef idx="2">
            <a:schemeClr val="accent4"/>
          </a:effectRef>
          <a:fontRef idx="minor">
            <a:schemeClr val="tx1"/>
          </a:fontRef>
        </p:style>
      </p:cxnSp>
      <p:sp>
        <p:nvSpPr>
          <p:cNvPr id="111" name="Rectangle 110"/>
          <p:cNvSpPr/>
          <p:nvPr/>
        </p:nvSpPr>
        <p:spPr>
          <a:xfrm>
            <a:off x="10686932" y="2930811"/>
            <a:ext cx="104446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WUC </a:t>
            </a:r>
          </a:p>
          <a:p>
            <a:r>
              <a:rPr lang="en-US" sz="1100" b="1" dirty="0">
                <a:solidFill>
                  <a:schemeClr val="tx1"/>
                </a:solidFill>
              </a:rPr>
              <a:t>SC 3</a:t>
            </a:r>
          </a:p>
          <a:p>
            <a:r>
              <a:rPr lang="en-US" sz="1100" b="1" dirty="0">
                <a:solidFill>
                  <a:schemeClr val="tx1"/>
                </a:solidFill>
              </a:rPr>
              <a:t>Rio de Janeiro</a:t>
            </a:r>
          </a:p>
        </p:txBody>
      </p:sp>
      <p:sp>
        <p:nvSpPr>
          <p:cNvPr id="113" name="TextBox 112"/>
          <p:cNvSpPr txBox="1"/>
          <p:nvPr/>
        </p:nvSpPr>
        <p:spPr>
          <a:xfrm>
            <a:off x="3468513" y="857795"/>
            <a:ext cx="4855566" cy="830997"/>
          </a:xfrm>
          <a:prstGeom prst="rect">
            <a:avLst/>
          </a:prstGeom>
          <a:noFill/>
        </p:spPr>
        <p:txBody>
          <a:bodyPr wrap="none" rtlCol="0">
            <a:spAutoFit/>
          </a:bodyPr>
          <a:lstStyle/>
          <a:p>
            <a:r>
              <a:rPr lang="en-US" sz="2400" dirty="0">
                <a:latin typeface="+mj-lt"/>
              </a:rPr>
              <a:t>Building on the legacy of Habitat II</a:t>
            </a:r>
          </a:p>
          <a:p>
            <a:endParaRPr lang="en-US" sz="2400" dirty="0">
              <a:latin typeface="+mj-lt"/>
            </a:endParaRPr>
          </a:p>
        </p:txBody>
      </p:sp>
      <p:sp>
        <p:nvSpPr>
          <p:cNvPr id="41" name="TextBox 40">
            <a:extLst>
              <a:ext uri="{FF2B5EF4-FFF2-40B4-BE49-F238E27FC236}">
                <a16:creationId xmlns:a16="http://schemas.microsoft.com/office/drawing/2014/main" id="{923E98B0-78AC-44F6-98D3-68C1CD74308C}"/>
              </a:ext>
            </a:extLst>
          </p:cNvPr>
          <p:cNvSpPr txBox="1"/>
          <p:nvPr/>
        </p:nvSpPr>
        <p:spPr>
          <a:xfrm>
            <a:off x="2099597" y="195174"/>
            <a:ext cx="7438318" cy="1200329"/>
          </a:xfrm>
          <a:prstGeom prst="rect">
            <a:avLst/>
          </a:prstGeom>
          <a:noFill/>
        </p:spPr>
        <p:txBody>
          <a:bodyPr wrap="none" rtlCol="0">
            <a:spAutoFit/>
          </a:bodyPr>
          <a:lstStyle/>
          <a:p>
            <a:r>
              <a:rPr lang="en-US" sz="3600" b="1" dirty="0">
                <a:latin typeface="+mj-lt"/>
              </a:rPr>
              <a:t>BACKGROUND – 1: the start of the WUC</a:t>
            </a:r>
          </a:p>
          <a:p>
            <a:endParaRPr lang="en-US" sz="3600" b="1" dirty="0">
              <a:latin typeface="+mj-lt"/>
            </a:endParaRPr>
          </a:p>
        </p:txBody>
      </p:sp>
    </p:spTree>
    <p:extLst>
      <p:ext uri="{BB962C8B-B14F-4D97-AF65-F5344CB8AC3E}">
        <p14:creationId xmlns:p14="http://schemas.microsoft.com/office/powerpoint/2010/main" val="60169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0"/>
          </p:cNvCxnSpPr>
          <p:nvPr/>
        </p:nvCxnSpPr>
        <p:spPr>
          <a:xfrm flipV="1">
            <a:off x="10476109" y="2546543"/>
            <a:ext cx="0" cy="1516526"/>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01" name="Straight Connector 100"/>
          <p:cNvCxnSpPr/>
          <p:nvPr/>
        </p:nvCxnSpPr>
        <p:spPr>
          <a:xfrm flipV="1">
            <a:off x="7220766" y="2546544"/>
            <a:ext cx="0" cy="1472508"/>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119" name="Straight Connector 118"/>
          <p:cNvCxnSpPr>
            <a:endCxn id="10" idx="2"/>
          </p:cNvCxnSpPr>
          <p:nvPr/>
        </p:nvCxnSpPr>
        <p:spPr>
          <a:xfrm flipH="1" flipV="1">
            <a:off x="8128000" y="2529747"/>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pic>
        <p:nvPicPr>
          <p:cNvPr id="141" name="Picture 140" descr="downloa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1847">
            <a:off x="4157644" y="4849652"/>
            <a:ext cx="1291967" cy="1834868"/>
          </a:xfrm>
          <a:prstGeom prst="rect">
            <a:avLst/>
          </a:prstGeom>
          <a:ln>
            <a:solidFill>
              <a:srgbClr val="7F7F7F"/>
            </a:solidFill>
          </a:ln>
        </p:spPr>
      </p:pic>
      <p:cxnSp>
        <p:nvCxnSpPr>
          <p:cNvPr id="85" name="Straight Connector 84"/>
          <p:cNvCxnSpPr/>
          <p:nvPr/>
        </p:nvCxnSpPr>
        <p:spPr>
          <a:xfrm flipH="1" flipV="1">
            <a:off x="6230901" y="2930500"/>
            <a:ext cx="27486" cy="3070399"/>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3611019" y="2529747"/>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flipV="1">
            <a:off x="680181" y="2921005"/>
            <a:ext cx="0" cy="1224275"/>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pic>
        <p:nvPicPr>
          <p:cNvPr id="2" name="Picture 1"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9414388" y="763824"/>
            <a:ext cx="2123441" cy="1818406"/>
          </a:xfrm>
          <a:prstGeom prst="rect">
            <a:avLst/>
          </a:prstGeom>
        </p:spPr>
      </p:pic>
      <p:cxnSp>
        <p:nvCxnSpPr>
          <p:cNvPr id="28" name="Straight Connector 27"/>
          <p:cNvCxnSpPr/>
          <p:nvPr/>
        </p:nvCxnSpPr>
        <p:spPr>
          <a:xfrm flipV="1">
            <a:off x="5396777" y="2611460"/>
            <a:ext cx="0" cy="901842"/>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0198" y="3462069"/>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2010</a:t>
            </a:r>
          </a:p>
        </p:txBody>
      </p:sp>
      <p:sp>
        <p:nvSpPr>
          <p:cNvPr id="8" name="TextBox 7"/>
          <p:cNvSpPr txBox="1"/>
          <p:nvPr/>
        </p:nvSpPr>
        <p:spPr>
          <a:xfrm>
            <a:off x="10155353" y="3462690"/>
            <a:ext cx="641511" cy="338554"/>
          </a:xfrm>
          <a:prstGeom prst="rect">
            <a:avLst/>
          </a:prstGeom>
          <a:noFill/>
        </p:spPr>
        <p:txBody>
          <a:bodyPr wrap="square" rtlCol="0">
            <a:spAutoFit/>
          </a:bodyPr>
          <a:lstStyle/>
          <a:p>
            <a:r>
              <a:rPr lang="en-US" sz="1600" dirty="0">
                <a:solidFill>
                  <a:schemeClr val="bg1"/>
                </a:solidFill>
                <a:latin typeface="Avenir Light"/>
                <a:cs typeface="Avenir Light"/>
              </a:rPr>
              <a:t>2016</a:t>
            </a:r>
          </a:p>
        </p:txBody>
      </p:sp>
      <p:sp>
        <p:nvSpPr>
          <p:cNvPr id="24" name="TextBox 23"/>
          <p:cNvSpPr txBox="1"/>
          <p:nvPr/>
        </p:nvSpPr>
        <p:spPr>
          <a:xfrm>
            <a:off x="3248273" y="3469239"/>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2012</a:t>
            </a:r>
          </a:p>
        </p:txBody>
      </p:sp>
      <p:cxnSp>
        <p:nvCxnSpPr>
          <p:cNvPr id="53" name="Straight Connector 52"/>
          <p:cNvCxnSpPr/>
          <p:nvPr/>
        </p:nvCxnSpPr>
        <p:spPr>
          <a:xfrm flipV="1">
            <a:off x="10401396"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4" name="Rectangle 53"/>
          <p:cNvSpPr/>
          <p:nvPr/>
        </p:nvSpPr>
        <p:spPr>
          <a:xfrm>
            <a:off x="9709512" y="2825928"/>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16</a:t>
            </a:r>
          </a:p>
        </p:txBody>
      </p:sp>
      <p:sp>
        <p:nvSpPr>
          <p:cNvPr id="56" name="Rectangle 55"/>
          <p:cNvSpPr/>
          <p:nvPr/>
        </p:nvSpPr>
        <p:spPr>
          <a:xfrm>
            <a:off x="-11703"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4</a:t>
            </a:r>
          </a:p>
          <a:p>
            <a:pPr algn="r"/>
            <a:r>
              <a:rPr lang="en-US" sz="900" b="1" dirty="0">
                <a:solidFill>
                  <a:schemeClr val="tx1"/>
                </a:solidFill>
              </a:rPr>
              <a:t>Alicante</a:t>
            </a:r>
          </a:p>
        </p:txBody>
      </p:sp>
      <p:sp>
        <p:nvSpPr>
          <p:cNvPr id="27" name="Rounded Rectangle 26"/>
          <p:cNvSpPr/>
          <p:nvPr/>
        </p:nvSpPr>
        <p:spPr>
          <a:xfrm>
            <a:off x="10045125" y="4063069"/>
            <a:ext cx="861967" cy="1412241"/>
          </a:xfrm>
          <a:prstGeom prst="roundRect">
            <a:avLst>
              <a:gd name="adj" fmla="val 10000"/>
            </a:avLst>
          </a:prstGeom>
          <a:blipFill rotWithShape="1">
            <a:blip r:embed="rId4">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35" name="Rectangle 34"/>
          <p:cNvSpPr/>
          <p:nvPr/>
        </p:nvSpPr>
        <p:spPr>
          <a:xfrm>
            <a:off x="10879727" y="4063069"/>
            <a:ext cx="976993" cy="65618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Recognition of the WUC </a:t>
            </a:r>
          </a:p>
          <a:p>
            <a:r>
              <a:rPr lang="en-US" sz="1050" b="1" i="1" dirty="0">
                <a:solidFill>
                  <a:schemeClr val="tx1"/>
                </a:solidFill>
              </a:rPr>
              <a:t>Para 128 </a:t>
            </a:r>
          </a:p>
        </p:txBody>
      </p:sp>
      <p:cxnSp>
        <p:nvCxnSpPr>
          <p:cNvPr id="41" name="Straight Connector 40"/>
          <p:cNvCxnSpPr/>
          <p:nvPr/>
        </p:nvCxnSpPr>
        <p:spPr>
          <a:xfrm flipV="1">
            <a:off x="2038837"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42" name="Rectangle 41"/>
          <p:cNvSpPr/>
          <p:nvPr/>
        </p:nvSpPr>
        <p:spPr>
          <a:xfrm>
            <a:off x="1302062" y="2921004"/>
            <a:ext cx="73677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6</a:t>
            </a:r>
          </a:p>
          <a:p>
            <a:pPr algn="r"/>
            <a:r>
              <a:rPr lang="en-US" sz="800" b="1" dirty="0">
                <a:solidFill>
                  <a:schemeClr val="tx1"/>
                </a:solidFill>
              </a:rPr>
              <a:t>Amsterdam</a:t>
            </a:r>
          </a:p>
        </p:txBody>
      </p:sp>
      <p:sp>
        <p:nvSpPr>
          <p:cNvPr id="49" name="Rectangle 48"/>
          <p:cNvSpPr/>
          <p:nvPr/>
        </p:nvSpPr>
        <p:spPr>
          <a:xfrm>
            <a:off x="3217793" y="4029843"/>
            <a:ext cx="780291" cy="90791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100" b="1" dirty="0">
              <a:solidFill>
                <a:schemeClr val="tx1"/>
              </a:solidFill>
            </a:endParaRPr>
          </a:p>
          <a:p>
            <a:pPr algn="ctr"/>
            <a:r>
              <a:rPr lang="en-US" sz="1100" b="1" dirty="0">
                <a:solidFill>
                  <a:schemeClr val="tx1"/>
                </a:solidFill>
              </a:rPr>
              <a:t>Manifesto for Cities towards Habitat III</a:t>
            </a:r>
          </a:p>
          <a:p>
            <a:pPr algn="ctr"/>
            <a:endParaRPr lang="en-US" sz="1100" b="1" dirty="0">
              <a:solidFill>
                <a:schemeClr val="tx1"/>
              </a:solidFill>
            </a:endParaRPr>
          </a:p>
        </p:txBody>
      </p:sp>
      <p:cxnSp>
        <p:nvCxnSpPr>
          <p:cNvPr id="50" name="Straight Connector 49"/>
          <p:cNvCxnSpPr/>
          <p:nvPr/>
        </p:nvCxnSpPr>
        <p:spPr>
          <a:xfrm flipV="1">
            <a:off x="1372065" y="2926398"/>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2" name="Rectangle 51"/>
          <p:cNvSpPr/>
          <p:nvPr/>
        </p:nvSpPr>
        <p:spPr>
          <a:xfrm>
            <a:off x="551660" y="2921004"/>
            <a:ext cx="820405"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5</a:t>
            </a:r>
          </a:p>
          <a:p>
            <a:pPr algn="r"/>
            <a:r>
              <a:rPr lang="en-US" sz="900" b="1" dirty="0">
                <a:solidFill>
                  <a:schemeClr val="tx1"/>
                </a:solidFill>
              </a:rPr>
              <a:t>Shanghai</a:t>
            </a:r>
          </a:p>
        </p:txBody>
      </p:sp>
      <p:cxnSp>
        <p:nvCxnSpPr>
          <p:cNvPr id="57" name="Straight Connector 56"/>
          <p:cNvCxnSpPr/>
          <p:nvPr/>
        </p:nvCxnSpPr>
        <p:spPr>
          <a:xfrm flipV="1">
            <a:off x="2758417"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58" name="Rectangle 57"/>
          <p:cNvSpPr/>
          <p:nvPr/>
        </p:nvSpPr>
        <p:spPr>
          <a:xfrm>
            <a:off x="2066533" y="29319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7</a:t>
            </a:r>
          </a:p>
          <a:p>
            <a:pPr algn="r"/>
            <a:r>
              <a:rPr lang="en-US" sz="900" b="1" dirty="0">
                <a:solidFill>
                  <a:schemeClr val="tx1"/>
                </a:solidFill>
              </a:rPr>
              <a:t>Marseille</a:t>
            </a:r>
          </a:p>
        </p:txBody>
      </p:sp>
      <p:cxnSp>
        <p:nvCxnSpPr>
          <p:cNvPr id="59" name="Straight Connector 58"/>
          <p:cNvCxnSpPr/>
          <p:nvPr/>
        </p:nvCxnSpPr>
        <p:spPr>
          <a:xfrm flipV="1">
            <a:off x="3539962" y="2922602"/>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60" name="Rectangle 59"/>
          <p:cNvSpPr/>
          <p:nvPr/>
        </p:nvSpPr>
        <p:spPr>
          <a:xfrm>
            <a:off x="2848078" y="2886267"/>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8</a:t>
            </a:r>
          </a:p>
        </p:txBody>
      </p:sp>
      <p:graphicFrame>
        <p:nvGraphicFramePr>
          <p:cNvPr id="19" name="Diagram 18"/>
          <p:cNvGraphicFramePr/>
          <p:nvPr>
            <p:extLst>
              <p:ext uri="{D42A27DB-BD31-4B8C-83A1-F6EECF244321}">
                <p14:modId xmlns:p14="http://schemas.microsoft.com/office/powerpoint/2010/main" val="229277821"/>
              </p:ext>
            </p:extLst>
          </p:nvPr>
        </p:nvGraphicFramePr>
        <p:xfrm>
          <a:off x="551659" y="3836172"/>
          <a:ext cx="1988341" cy="15599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0" name="Straight Connector 79"/>
          <p:cNvCxnSpPr/>
          <p:nvPr/>
        </p:nvCxnSpPr>
        <p:spPr>
          <a:xfrm flipV="1">
            <a:off x="4408540" y="293052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1" name="Rectangle 80"/>
          <p:cNvSpPr/>
          <p:nvPr/>
        </p:nvSpPr>
        <p:spPr>
          <a:xfrm>
            <a:off x="3717964" y="292990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9</a:t>
            </a:r>
          </a:p>
          <a:p>
            <a:pPr algn="r"/>
            <a:r>
              <a:rPr lang="en-US" sz="900" b="1" dirty="0">
                <a:solidFill>
                  <a:schemeClr val="tx1"/>
                </a:solidFill>
              </a:rPr>
              <a:t>Nantes</a:t>
            </a:r>
          </a:p>
        </p:txBody>
      </p:sp>
      <p:cxnSp>
        <p:nvCxnSpPr>
          <p:cNvPr id="82" name="Straight Connector 81"/>
          <p:cNvCxnSpPr/>
          <p:nvPr/>
        </p:nvCxnSpPr>
        <p:spPr>
          <a:xfrm flipV="1">
            <a:off x="5325722" y="293162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83" name="Rectangle 82"/>
          <p:cNvSpPr/>
          <p:nvPr/>
        </p:nvSpPr>
        <p:spPr>
          <a:xfrm>
            <a:off x="4609227" y="287939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10</a:t>
            </a:r>
          </a:p>
        </p:txBody>
      </p:sp>
      <p:sp>
        <p:nvSpPr>
          <p:cNvPr id="84" name="TextBox 83"/>
          <p:cNvSpPr txBox="1"/>
          <p:nvPr/>
        </p:nvSpPr>
        <p:spPr>
          <a:xfrm>
            <a:off x="4948714" y="3477615"/>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2014</a:t>
            </a:r>
          </a:p>
        </p:txBody>
      </p:sp>
      <p:sp>
        <p:nvSpPr>
          <p:cNvPr id="86" name="Rectangle 85"/>
          <p:cNvSpPr/>
          <p:nvPr/>
        </p:nvSpPr>
        <p:spPr>
          <a:xfrm>
            <a:off x="5539017" y="2935120"/>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11</a:t>
            </a:r>
          </a:p>
          <a:p>
            <a:pPr algn="r"/>
            <a:r>
              <a:rPr lang="en-US" sz="900" b="1" dirty="0">
                <a:solidFill>
                  <a:schemeClr val="tx1"/>
                </a:solidFill>
              </a:rPr>
              <a:t>Caserta</a:t>
            </a:r>
          </a:p>
        </p:txBody>
      </p:sp>
      <p:sp>
        <p:nvSpPr>
          <p:cNvPr id="32" name="Pentagon 31"/>
          <p:cNvSpPr/>
          <p:nvPr/>
        </p:nvSpPr>
        <p:spPr>
          <a:xfrm>
            <a:off x="3248272" y="5688614"/>
            <a:ext cx="2908687"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I’m a City Changer</a:t>
            </a:r>
          </a:p>
        </p:txBody>
      </p:sp>
      <p:pic>
        <p:nvPicPr>
          <p:cNvPr id="93" name="Picture 92" descr="Screenshot 2020-02-20 at 18.47.59.png"/>
          <p:cNvPicPr>
            <a:picLocks noChangeAspect="1"/>
          </p:cNvPicPr>
          <p:nvPr/>
        </p:nvPicPr>
        <p:blipFill rotWithShape="1">
          <a:blip r:embed="rId10">
            <a:extLst>
              <a:ext uri="{28A0092B-C50C-407E-A947-70E740481C1C}">
                <a14:useLocalDpi xmlns:a14="http://schemas.microsoft.com/office/drawing/2010/main" val="0"/>
              </a:ext>
            </a:extLst>
          </a:blip>
          <a:srcRect r="78679" b="63553"/>
          <a:stretch/>
        </p:blipFill>
        <p:spPr>
          <a:xfrm>
            <a:off x="3075357" y="5003441"/>
            <a:ext cx="978928" cy="638789"/>
          </a:xfrm>
          <a:prstGeom prst="rect">
            <a:avLst/>
          </a:prstGeom>
        </p:spPr>
      </p:pic>
      <p:pic>
        <p:nvPicPr>
          <p:cNvPr id="94" name="Picture 9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2169" y="4437048"/>
            <a:ext cx="1292539" cy="874207"/>
          </a:xfrm>
          <a:prstGeom prst="rect">
            <a:avLst/>
          </a:prstGeom>
        </p:spPr>
      </p:pic>
      <p:sp>
        <p:nvSpPr>
          <p:cNvPr id="95" name="Pentagon 94"/>
          <p:cNvSpPr/>
          <p:nvPr/>
        </p:nvSpPr>
        <p:spPr>
          <a:xfrm>
            <a:off x="6227907" y="5686642"/>
            <a:ext cx="5838695"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The City We Need </a:t>
            </a:r>
          </a:p>
        </p:txBody>
      </p:sp>
      <p:cxnSp>
        <p:nvCxnSpPr>
          <p:cNvPr id="96" name="Straight Connector 95"/>
          <p:cNvCxnSpPr/>
          <p:nvPr/>
        </p:nvCxnSpPr>
        <p:spPr>
          <a:xfrm flipV="1">
            <a:off x="7143376" y="2924083"/>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97" name="Rectangle 96"/>
          <p:cNvSpPr/>
          <p:nvPr/>
        </p:nvSpPr>
        <p:spPr>
          <a:xfrm>
            <a:off x="6448050" y="2930722"/>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12</a:t>
            </a:r>
          </a:p>
          <a:p>
            <a:pPr algn="r"/>
            <a:r>
              <a:rPr lang="en-US" sz="900" b="1" dirty="0">
                <a:solidFill>
                  <a:schemeClr val="tx1"/>
                </a:solidFill>
              </a:rPr>
              <a:t>Nairobi</a:t>
            </a:r>
          </a:p>
        </p:txBody>
      </p:sp>
      <p:sp>
        <p:nvSpPr>
          <p:cNvPr id="98" name="TextBox 97"/>
          <p:cNvSpPr txBox="1"/>
          <p:nvPr/>
        </p:nvSpPr>
        <p:spPr>
          <a:xfrm>
            <a:off x="6746113" y="3468157"/>
            <a:ext cx="916445" cy="338554"/>
          </a:xfrm>
          <a:prstGeom prst="rect">
            <a:avLst/>
          </a:prstGeom>
          <a:noFill/>
        </p:spPr>
        <p:txBody>
          <a:bodyPr wrap="square" rtlCol="0">
            <a:spAutoFit/>
          </a:bodyPr>
          <a:lstStyle/>
          <a:p>
            <a:pPr algn="ctr"/>
            <a:r>
              <a:rPr lang="en-US" sz="1600" dirty="0">
                <a:solidFill>
                  <a:schemeClr val="bg1"/>
                </a:solidFill>
                <a:latin typeface="Avenir Light"/>
                <a:cs typeface="Avenir Light"/>
              </a:rPr>
              <a:t>2015</a:t>
            </a:r>
          </a:p>
        </p:txBody>
      </p:sp>
      <p:pic>
        <p:nvPicPr>
          <p:cNvPr id="100" name="Picture 99" descr="Habitat-III_1.png"/>
          <p:cNvPicPr>
            <a:picLocks noChangeAspect="1"/>
          </p:cNvPicPr>
          <p:nvPr/>
        </p:nvPicPr>
        <p:blipFill rotWithShape="1">
          <a:blip r:embed="rId3">
            <a:extLst>
              <a:ext uri="{28A0092B-C50C-407E-A947-70E740481C1C}">
                <a14:useLocalDpi xmlns:a14="http://schemas.microsoft.com/office/drawing/2010/main" val="0"/>
              </a:ext>
            </a:extLst>
          </a:blip>
          <a:srcRect l="16631" r="17646"/>
          <a:stretch/>
        </p:blipFill>
        <p:spPr>
          <a:xfrm>
            <a:off x="6830574" y="1709229"/>
            <a:ext cx="768330" cy="657958"/>
          </a:xfrm>
          <a:prstGeom prst="rect">
            <a:avLst/>
          </a:prstGeom>
        </p:spPr>
      </p:pic>
      <p:sp>
        <p:nvSpPr>
          <p:cNvPr id="102" name="Rectangle 101"/>
          <p:cNvSpPr/>
          <p:nvPr/>
        </p:nvSpPr>
        <p:spPr>
          <a:xfrm>
            <a:off x="6793992" y="2198571"/>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PrepCom2</a:t>
            </a:r>
          </a:p>
        </p:txBody>
      </p:sp>
      <p:pic>
        <p:nvPicPr>
          <p:cNvPr id="103" name="Picture 102" descr="download-3.jpg"/>
          <p:cNvPicPr>
            <a:picLocks noChangeAspect="1"/>
          </p:cNvPicPr>
          <p:nvPr/>
        </p:nvPicPr>
        <p:blipFill rotWithShape="1">
          <a:blip r:embed="rId12">
            <a:extLst>
              <a:ext uri="{28A0092B-C50C-407E-A947-70E740481C1C}">
                <a14:useLocalDpi xmlns:a14="http://schemas.microsoft.com/office/drawing/2010/main" val="0"/>
              </a:ext>
            </a:extLst>
          </a:blip>
          <a:srcRect l="9288" t="12691" r="12832" b="8536"/>
          <a:stretch/>
        </p:blipFill>
        <p:spPr>
          <a:xfrm>
            <a:off x="6875829" y="4067904"/>
            <a:ext cx="742297" cy="740846"/>
          </a:xfrm>
          <a:prstGeom prst="rect">
            <a:avLst/>
          </a:prstGeom>
        </p:spPr>
      </p:pic>
      <p:sp>
        <p:nvSpPr>
          <p:cNvPr id="105" name="TextBox 104"/>
          <p:cNvSpPr txBox="1"/>
          <p:nvPr/>
        </p:nvSpPr>
        <p:spPr>
          <a:xfrm>
            <a:off x="4140324" y="3461974"/>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2013</a:t>
            </a:r>
          </a:p>
        </p:txBody>
      </p:sp>
      <p:sp>
        <p:nvSpPr>
          <p:cNvPr id="106" name="TextBox 105"/>
          <p:cNvSpPr txBox="1"/>
          <p:nvPr/>
        </p:nvSpPr>
        <p:spPr>
          <a:xfrm>
            <a:off x="1805385" y="3450277"/>
            <a:ext cx="916445" cy="338554"/>
          </a:xfrm>
          <a:prstGeom prst="rect">
            <a:avLst/>
          </a:prstGeom>
          <a:noFill/>
        </p:spPr>
        <p:txBody>
          <a:bodyPr wrap="square" rtlCol="0">
            <a:spAutoFit/>
          </a:bodyPr>
          <a:lstStyle/>
          <a:p>
            <a:r>
              <a:rPr lang="en-US" sz="1600" dirty="0">
                <a:solidFill>
                  <a:schemeClr val="bg1"/>
                </a:solidFill>
                <a:latin typeface="Avenir Light"/>
                <a:cs typeface="Avenir Light"/>
              </a:rPr>
              <a:t>2011</a:t>
            </a:r>
          </a:p>
        </p:txBody>
      </p:sp>
      <p:pic>
        <p:nvPicPr>
          <p:cNvPr id="3" name="Picture 2" descr="download-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33525">
            <a:off x="8128000" y="4719258"/>
            <a:ext cx="1286387" cy="1833787"/>
          </a:xfrm>
          <a:prstGeom prst="rect">
            <a:avLst/>
          </a:prstGeom>
          <a:ln>
            <a:solidFill>
              <a:schemeClr val="bg1">
                <a:lumMod val="50000"/>
              </a:schemeClr>
            </a:solidFill>
          </a:ln>
        </p:spPr>
      </p:pic>
      <p:pic>
        <p:nvPicPr>
          <p:cNvPr id="114" name="Picture 113" descr="unnamed-1.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6707" y="6036285"/>
            <a:ext cx="853820" cy="577480"/>
          </a:xfrm>
          <a:prstGeom prst="rect">
            <a:avLst/>
          </a:prstGeom>
        </p:spPr>
      </p:pic>
      <p:sp>
        <p:nvSpPr>
          <p:cNvPr id="115" name="Rectangle 114"/>
          <p:cNvSpPr/>
          <p:nvPr/>
        </p:nvSpPr>
        <p:spPr>
          <a:xfrm>
            <a:off x="10384608" y="6131747"/>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dirty="0">
                <a:solidFill>
                  <a:schemeClr val="tx1"/>
                </a:solidFill>
              </a:rPr>
              <a:t>2015-16: 26 UTCs</a:t>
            </a:r>
          </a:p>
          <a:p>
            <a:r>
              <a:rPr lang="en-US" sz="1100" b="1" dirty="0">
                <a:solidFill>
                  <a:schemeClr val="tx1"/>
                </a:solidFill>
              </a:rPr>
              <a:t>2017: 59 UTCs for implementing the NUA</a:t>
            </a:r>
          </a:p>
          <a:p>
            <a:r>
              <a:rPr lang="en-US" sz="1100" b="1">
                <a:solidFill>
                  <a:schemeClr val="tx1"/>
                </a:solidFill>
              </a:rPr>
              <a:t>2018-19</a:t>
            </a:r>
            <a:endParaRPr lang="en-US" sz="1100" b="1" dirty="0">
              <a:solidFill>
                <a:schemeClr val="tx1"/>
              </a:solidFill>
            </a:endParaRPr>
          </a:p>
        </p:txBody>
      </p:sp>
      <p:sp>
        <p:nvSpPr>
          <p:cNvPr id="116" name="Rectangle 115"/>
          <p:cNvSpPr/>
          <p:nvPr/>
        </p:nvSpPr>
        <p:spPr>
          <a:xfrm>
            <a:off x="7589630" y="4003603"/>
            <a:ext cx="1097243"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Lobbying for and urban SDG</a:t>
            </a:r>
          </a:p>
        </p:txBody>
      </p:sp>
      <p:cxnSp>
        <p:nvCxnSpPr>
          <p:cNvPr id="117" name="Straight Connector 116"/>
          <p:cNvCxnSpPr/>
          <p:nvPr/>
        </p:nvCxnSpPr>
        <p:spPr>
          <a:xfrm flipV="1">
            <a:off x="8059041" y="292410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18" name="Rectangle 117"/>
          <p:cNvSpPr/>
          <p:nvPr/>
        </p:nvSpPr>
        <p:spPr>
          <a:xfrm>
            <a:off x="7358427" y="2924106"/>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13</a:t>
            </a:r>
          </a:p>
          <a:p>
            <a:pPr algn="r"/>
            <a:r>
              <a:rPr lang="en-US" sz="900" b="1" dirty="0">
                <a:solidFill>
                  <a:schemeClr val="tx1"/>
                </a:solidFill>
              </a:rPr>
              <a:t>New York</a:t>
            </a:r>
          </a:p>
        </p:txBody>
      </p:sp>
      <p:cxnSp>
        <p:nvCxnSpPr>
          <p:cNvPr id="121" name="Straight Connector 120"/>
          <p:cNvCxnSpPr/>
          <p:nvPr/>
        </p:nvCxnSpPr>
        <p:spPr>
          <a:xfrm flipV="1">
            <a:off x="8950648" y="2924211"/>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2" name="Rectangle 121"/>
          <p:cNvSpPr/>
          <p:nvPr/>
        </p:nvSpPr>
        <p:spPr>
          <a:xfrm>
            <a:off x="8256694" y="2915691"/>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14</a:t>
            </a:r>
          </a:p>
          <a:p>
            <a:pPr algn="r"/>
            <a:r>
              <a:rPr lang="en-US" sz="900" b="1" dirty="0">
                <a:solidFill>
                  <a:schemeClr val="tx1"/>
                </a:solidFill>
              </a:rPr>
              <a:t>Prague</a:t>
            </a:r>
          </a:p>
        </p:txBody>
      </p:sp>
      <p:cxnSp>
        <p:nvCxnSpPr>
          <p:cNvPr id="123" name="Straight Connector 122"/>
          <p:cNvCxnSpPr/>
          <p:nvPr/>
        </p:nvCxnSpPr>
        <p:spPr>
          <a:xfrm flipV="1">
            <a:off x="9640462" y="2921004"/>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8948578" y="2919515"/>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15</a:t>
            </a:r>
          </a:p>
          <a:p>
            <a:pPr algn="r"/>
            <a:r>
              <a:rPr lang="en-US" sz="900" b="1" dirty="0">
                <a:solidFill>
                  <a:schemeClr val="tx1"/>
                </a:solidFill>
              </a:rPr>
              <a:t>Surabaya</a:t>
            </a:r>
          </a:p>
        </p:txBody>
      </p:sp>
      <p:pic>
        <p:nvPicPr>
          <p:cNvPr id="125" name="Picture 124" descr="imag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00817" y="1190310"/>
            <a:ext cx="1391920" cy="1391920"/>
          </a:xfrm>
          <a:prstGeom prst="rect">
            <a:avLst/>
          </a:prstGeom>
        </p:spPr>
      </p:pic>
      <p:pic>
        <p:nvPicPr>
          <p:cNvPr id="126" name="Picture 125" descr="WUF 2012.jpg"/>
          <p:cNvPicPr>
            <a:picLocks noChangeAspect="1"/>
          </p:cNvPicPr>
          <p:nvPr/>
        </p:nvPicPr>
        <p:blipFill rotWithShape="1">
          <a:blip r:embed="rId15">
            <a:extLst>
              <a:ext uri="{28A0092B-C50C-407E-A947-70E740481C1C}">
                <a14:useLocalDpi xmlns:a14="http://schemas.microsoft.com/office/drawing/2010/main" val="0"/>
              </a:ext>
            </a:extLst>
          </a:blip>
          <a:srcRect l="26551" t="9806" r="22049" b="11669"/>
          <a:stretch/>
        </p:blipFill>
        <p:spPr>
          <a:xfrm>
            <a:off x="3032516" y="1094618"/>
            <a:ext cx="1381228" cy="1418952"/>
          </a:xfrm>
          <a:prstGeom prst="rect">
            <a:avLst/>
          </a:prstGeom>
        </p:spPr>
      </p:pic>
      <p:grpSp>
        <p:nvGrpSpPr>
          <p:cNvPr id="149" name="Group 148"/>
          <p:cNvGrpSpPr/>
          <p:nvPr/>
        </p:nvGrpSpPr>
        <p:grpSpPr>
          <a:xfrm>
            <a:off x="7565666" y="1136590"/>
            <a:ext cx="1124667" cy="1393157"/>
            <a:chOff x="7565666" y="1136590"/>
            <a:chExt cx="1124667" cy="1393157"/>
          </a:xfrm>
        </p:grpSpPr>
        <p:pic>
          <p:nvPicPr>
            <p:cNvPr id="10" name="Picture 9" descr="download-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0975" y="1655697"/>
              <a:ext cx="874050" cy="874050"/>
            </a:xfrm>
            <a:prstGeom prst="rect">
              <a:avLst/>
            </a:prstGeom>
          </p:spPr>
        </p:pic>
        <p:pic>
          <p:nvPicPr>
            <p:cNvPr id="130" name="Picture 129" descr="un-sdg-summit-logo-2015.jpg"/>
            <p:cNvPicPr>
              <a:picLocks noChangeAspect="1"/>
            </p:cNvPicPr>
            <p:nvPr/>
          </p:nvPicPr>
          <p:blipFill rotWithShape="1">
            <a:blip r:embed="rId17">
              <a:extLst>
                <a:ext uri="{28A0092B-C50C-407E-A947-70E740481C1C}">
                  <a14:useLocalDpi xmlns:a14="http://schemas.microsoft.com/office/drawing/2010/main" val="0"/>
                </a:ext>
              </a:extLst>
            </a:blip>
            <a:srcRect t="17890" b="22128"/>
            <a:stretch/>
          </p:blipFill>
          <p:spPr>
            <a:xfrm>
              <a:off x="7565666" y="1136590"/>
              <a:ext cx="1124667" cy="505330"/>
            </a:xfrm>
            <a:prstGeom prst="rect">
              <a:avLst/>
            </a:prstGeom>
          </p:spPr>
        </p:pic>
      </p:grpSp>
      <p:pic>
        <p:nvPicPr>
          <p:cNvPr id="15" name="Picture 14" descr="world-urban-campaign-8-728.jpg"/>
          <p:cNvPicPr>
            <a:picLocks noChangeAspect="1"/>
          </p:cNvPicPr>
          <p:nvPr/>
        </p:nvPicPr>
        <p:blipFill rotWithShape="1">
          <a:blip r:embed="rId18">
            <a:extLst>
              <a:ext uri="{28A0092B-C50C-407E-A947-70E740481C1C}">
                <a14:useLocalDpi xmlns:a14="http://schemas.microsoft.com/office/drawing/2010/main" val="0"/>
              </a:ext>
            </a:extLst>
          </a:blip>
          <a:srcRect t="-1" r="60396" b="36442"/>
          <a:stretch/>
        </p:blipFill>
        <p:spPr>
          <a:xfrm rot="548281">
            <a:off x="1787357" y="4525053"/>
            <a:ext cx="973825" cy="1172143"/>
          </a:xfrm>
          <a:prstGeom prst="rect">
            <a:avLst/>
          </a:prstGeom>
          <a:ln>
            <a:solidFill>
              <a:srgbClr val="4472C4"/>
            </a:solidFill>
          </a:ln>
        </p:spPr>
      </p:pic>
      <p:sp>
        <p:nvSpPr>
          <p:cNvPr id="131" name="Pentagon 130"/>
          <p:cNvSpPr/>
          <p:nvPr/>
        </p:nvSpPr>
        <p:spPr>
          <a:xfrm>
            <a:off x="680181" y="5698047"/>
            <a:ext cx="2537612"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r>
              <a:rPr lang="en-GB" sz="1400" dirty="0"/>
              <a:t>Better City, Better Life</a:t>
            </a:r>
          </a:p>
        </p:txBody>
      </p:sp>
      <p:pic>
        <p:nvPicPr>
          <p:cNvPr id="136" name="Picture 7" descr="UTS Bannere-Final-02.jpg">
            <a:extLst>
              <a:ext uri="{FF2B5EF4-FFF2-40B4-BE49-F238E27FC236}">
                <a16:creationId xmlns:a16="http://schemas.microsoft.com/office/drawing/2014/main" id="{DA06E6ED-3A46-4DFC-828A-C30100AE1576}"/>
              </a:ext>
            </a:extLst>
          </p:cNvPr>
          <p:cNvPicPr>
            <a:picLocks noChangeAspect="1"/>
          </p:cNvPicPr>
          <p:nvPr/>
        </p:nvPicPr>
        <p:blipFill rotWithShape="1">
          <a:blip r:embed="rId19">
            <a:extLst>
              <a:ext uri="{28A0092B-C50C-407E-A947-70E740481C1C}">
                <a14:useLocalDpi xmlns:a14="http://schemas.microsoft.com/office/drawing/2010/main" val="0"/>
              </a:ext>
            </a:extLst>
          </a:blip>
          <a:srcRect l="3664" r="33520" b="10134"/>
          <a:stretch/>
        </p:blipFill>
        <p:spPr bwMode="auto">
          <a:xfrm rot="393263">
            <a:off x="9000712" y="4423273"/>
            <a:ext cx="863601" cy="926629"/>
          </a:xfrm>
          <a:prstGeom prst="rect">
            <a:avLst/>
          </a:prstGeom>
          <a:noFill/>
          <a:ln w="9525">
            <a:solidFill>
              <a:srgbClr val="7F7F7F"/>
            </a:solidFill>
            <a:miter lim="800000"/>
            <a:headEnd/>
            <a:tailEnd/>
          </a:ln>
          <a:extLst>
            <a:ext uri="{909E8E84-426E-40dd-AFC4-6F175D3DCCD1}">
              <a14:hiddenFill xmlns="" xmlns:a14="http://schemas.microsoft.com/office/drawing/2010/main">
                <a:solidFill>
                  <a:srgbClr val="FFFFFF"/>
                </a:solidFill>
              </a14:hiddenFill>
            </a:ext>
          </a:extLst>
        </p:spPr>
      </p:pic>
      <p:sp>
        <p:nvSpPr>
          <p:cNvPr id="137" name="Rectangle 136"/>
          <p:cNvSpPr/>
          <p:nvPr/>
        </p:nvSpPr>
        <p:spPr>
          <a:xfrm>
            <a:off x="6055722" y="6056256"/>
            <a:ext cx="230663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marL="171450" indent="-171450">
              <a:buFont typeface="Arial"/>
              <a:buChar char="•"/>
            </a:pPr>
            <a:r>
              <a:rPr lang="en-US" sz="1100" b="1" dirty="0">
                <a:solidFill>
                  <a:schemeClr val="tx1"/>
                </a:solidFill>
              </a:rPr>
              <a:t>A manifesto around 10 principles and 10 drivers of change</a:t>
            </a:r>
          </a:p>
          <a:p>
            <a:pPr marL="171450" indent="-171450">
              <a:buFont typeface="Arial"/>
              <a:buChar char="•"/>
            </a:pPr>
            <a:r>
              <a:rPr lang="en-US" sz="1100" b="1" dirty="0">
                <a:solidFill>
                  <a:schemeClr val="tx1"/>
                </a:solidFill>
              </a:rPr>
              <a:t>172 urban solutions</a:t>
            </a:r>
          </a:p>
        </p:txBody>
      </p:sp>
      <p:sp>
        <p:nvSpPr>
          <p:cNvPr id="138" name="TextBox 137"/>
          <p:cNvSpPr txBox="1"/>
          <p:nvPr/>
        </p:nvSpPr>
        <p:spPr>
          <a:xfrm>
            <a:off x="219382" y="323648"/>
            <a:ext cx="2502448" cy="1569660"/>
          </a:xfrm>
          <a:prstGeom prst="rect">
            <a:avLst/>
          </a:prstGeom>
          <a:noFill/>
        </p:spPr>
        <p:txBody>
          <a:bodyPr wrap="square" rtlCol="0">
            <a:spAutoFit/>
          </a:bodyPr>
          <a:lstStyle/>
          <a:p>
            <a:endParaRPr lang="en-US" sz="2400" b="1" dirty="0">
              <a:latin typeface="+mj-lt"/>
            </a:endParaRPr>
          </a:p>
          <a:p>
            <a:r>
              <a:rPr lang="en-US" sz="2400" b="1" dirty="0">
                <a:latin typeface="+mj-lt"/>
              </a:rPr>
              <a:t>Unite, connect, enable, measure, towards Habitat III</a:t>
            </a:r>
          </a:p>
        </p:txBody>
      </p:sp>
      <p:cxnSp>
        <p:nvCxnSpPr>
          <p:cNvPr id="139" name="Straight Connector 138"/>
          <p:cNvCxnSpPr/>
          <p:nvPr/>
        </p:nvCxnSpPr>
        <p:spPr>
          <a:xfrm flipV="1">
            <a:off x="11349367" y="292554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40" name="Rectangle 139"/>
          <p:cNvSpPr/>
          <p:nvPr/>
        </p:nvSpPr>
        <p:spPr>
          <a:xfrm>
            <a:off x="10657483" y="2849013"/>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dirty="0">
                <a:solidFill>
                  <a:schemeClr val="tx1"/>
                </a:solidFill>
              </a:rPr>
              <a:t>SC 17</a:t>
            </a:r>
          </a:p>
        </p:txBody>
      </p:sp>
      <p:sp>
        <p:nvSpPr>
          <p:cNvPr id="151" name="Rectangle 150"/>
          <p:cNvSpPr/>
          <p:nvPr/>
        </p:nvSpPr>
        <p:spPr>
          <a:xfrm>
            <a:off x="9195953" y="2546544"/>
            <a:ext cx="85354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tx1"/>
                </a:solidFill>
              </a:rPr>
              <a:t>PrepCom3</a:t>
            </a:r>
          </a:p>
        </p:txBody>
      </p:sp>
      <p:sp>
        <p:nvSpPr>
          <p:cNvPr id="71" name="TextBox 70">
            <a:extLst>
              <a:ext uri="{FF2B5EF4-FFF2-40B4-BE49-F238E27FC236}">
                <a16:creationId xmlns:a16="http://schemas.microsoft.com/office/drawing/2014/main" id="{AABEBF57-F4B7-412A-A2ED-94479FA0EC8F}"/>
              </a:ext>
            </a:extLst>
          </p:cNvPr>
          <p:cNvSpPr txBox="1"/>
          <p:nvPr/>
        </p:nvSpPr>
        <p:spPr>
          <a:xfrm>
            <a:off x="2429381" y="245562"/>
            <a:ext cx="7176388" cy="1200329"/>
          </a:xfrm>
          <a:prstGeom prst="rect">
            <a:avLst/>
          </a:prstGeom>
          <a:noFill/>
        </p:spPr>
        <p:txBody>
          <a:bodyPr wrap="none" rtlCol="0">
            <a:spAutoFit/>
          </a:bodyPr>
          <a:lstStyle/>
          <a:p>
            <a:r>
              <a:rPr lang="en-US" sz="3600" b="1" dirty="0">
                <a:latin typeface="+mj-lt"/>
              </a:rPr>
              <a:t>BACKGROUND – 2: Towards Habitat III</a:t>
            </a:r>
          </a:p>
          <a:p>
            <a:endParaRPr lang="en-US" sz="3600" b="1" dirty="0">
              <a:latin typeface="+mj-lt"/>
            </a:endParaRPr>
          </a:p>
        </p:txBody>
      </p:sp>
      <p:sp>
        <p:nvSpPr>
          <p:cNvPr id="72" name="Rectangle 71">
            <a:extLst>
              <a:ext uri="{FF2B5EF4-FFF2-40B4-BE49-F238E27FC236}">
                <a16:creationId xmlns:a16="http://schemas.microsoft.com/office/drawing/2014/main" id="{F31C3ED9-82B1-4D53-B98F-6E69FD5B3EE4}"/>
              </a:ext>
            </a:extLst>
          </p:cNvPr>
          <p:cNvSpPr/>
          <p:nvPr/>
        </p:nvSpPr>
        <p:spPr>
          <a:xfrm>
            <a:off x="96491" y="6330280"/>
            <a:ext cx="1988340"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LEGEND:</a:t>
            </a:r>
          </a:p>
          <a:p>
            <a:r>
              <a:rPr lang="en-US" sz="1100" b="1">
                <a:solidFill>
                  <a:schemeClr val="tx1"/>
                </a:solidFill>
              </a:rPr>
              <a:t>SC: WUC Steering Committee</a:t>
            </a:r>
            <a:endParaRPr lang="en-US" sz="900" b="1" dirty="0">
              <a:solidFill>
                <a:schemeClr val="tx1"/>
              </a:solidFill>
            </a:endParaRPr>
          </a:p>
        </p:txBody>
      </p:sp>
    </p:spTree>
    <p:extLst>
      <p:ext uri="{BB962C8B-B14F-4D97-AF65-F5344CB8AC3E}">
        <p14:creationId xmlns:p14="http://schemas.microsoft.com/office/powerpoint/2010/main" val="185279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a:extLst>
              <a:ext uri="{FF2B5EF4-FFF2-40B4-BE49-F238E27FC236}">
                <a16:creationId xmlns:a16="http://schemas.microsoft.com/office/drawing/2014/main" id="{3344E042-4288-4269-852C-F366E6B9E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637" y="4253136"/>
            <a:ext cx="2966776" cy="23469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19" name="Straight Connector 118"/>
          <p:cNvCxnSpPr>
            <a:cxnSpLocks/>
          </p:cNvCxnSpPr>
          <p:nvPr/>
        </p:nvCxnSpPr>
        <p:spPr>
          <a:xfrm flipH="1" flipV="1">
            <a:off x="3843385" y="2566700"/>
            <a:ext cx="10252"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V="1">
            <a:off x="1322543" y="2561028"/>
            <a:ext cx="4037" cy="1489305"/>
          </a:xfrm>
          <a:prstGeom prst="line">
            <a:avLst/>
          </a:prstGeom>
          <a:ln w="76200" cmpd="sng">
            <a:solidFill>
              <a:srgbClr val="EB9A3C"/>
            </a:solidFill>
          </a:ln>
        </p:spPr>
        <p:style>
          <a:lnRef idx="3">
            <a:schemeClr val="accent4"/>
          </a:lnRef>
          <a:fillRef idx="0">
            <a:schemeClr val="accent4"/>
          </a:fillRef>
          <a:effectRef idx="2">
            <a:schemeClr val="accent4"/>
          </a:effectRef>
          <a:fontRef idx="minor">
            <a:schemeClr val="tx1"/>
          </a:fontRef>
        </p:style>
      </p:cxnSp>
      <p:sp>
        <p:nvSpPr>
          <p:cNvPr id="6" name="Rounded Rectangle 5"/>
          <p:cNvSpPr/>
          <p:nvPr/>
        </p:nvSpPr>
        <p:spPr>
          <a:xfrm>
            <a:off x="170198" y="3450277"/>
            <a:ext cx="11926884" cy="353539"/>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4817" y="3476554"/>
            <a:ext cx="916445" cy="338554"/>
          </a:xfrm>
          <a:prstGeom prst="rect">
            <a:avLst/>
          </a:prstGeom>
          <a:noFill/>
        </p:spPr>
        <p:txBody>
          <a:bodyPr wrap="square" rtlCol="0">
            <a:spAutoFit/>
          </a:bodyPr>
          <a:lstStyle/>
          <a:p>
            <a:pPr algn="ctr"/>
            <a:r>
              <a:rPr lang="en-US" sz="1600">
                <a:solidFill>
                  <a:schemeClr val="bg1"/>
                </a:solidFill>
                <a:latin typeface="Avenir Light"/>
                <a:cs typeface="Avenir Light"/>
              </a:rPr>
              <a:t>2018</a:t>
            </a:r>
            <a:endParaRPr lang="en-US" sz="1600" dirty="0">
              <a:solidFill>
                <a:schemeClr val="bg1"/>
              </a:solidFill>
              <a:latin typeface="Avenir Light"/>
              <a:cs typeface="Avenir Light"/>
            </a:endParaRPr>
          </a:p>
        </p:txBody>
      </p:sp>
      <p:cxnSp>
        <p:nvCxnSpPr>
          <p:cNvPr id="41" name="Straight Connector 40"/>
          <p:cNvCxnSpPr/>
          <p:nvPr/>
        </p:nvCxnSpPr>
        <p:spPr>
          <a:xfrm flipV="1">
            <a:off x="3786387"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flipV="1">
            <a:off x="1257922" y="292766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cxnSp>
        <p:nvCxnSpPr>
          <p:cNvPr id="82" name="Straight Connector 81"/>
          <p:cNvCxnSpPr/>
          <p:nvPr/>
        </p:nvCxnSpPr>
        <p:spPr>
          <a:xfrm flipV="1">
            <a:off x="2153631" y="2931456"/>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06" name="TextBox 105"/>
          <p:cNvSpPr txBox="1"/>
          <p:nvPr/>
        </p:nvSpPr>
        <p:spPr>
          <a:xfrm>
            <a:off x="3552935" y="3464762"/>
            <a:ext cx="916445" cy="338554"/>
          </a:xfrm>
          <a:prstGeom prst="rect">
            <a:avLst/>
          </a:prstGeom>
          <a:noFill/>
        </p:spPr>
        <p:txBody>
          <a:bodyPr wrap="square" rtlCol="0">
            <a:spAutoFit/>
          </a:bodyPr>
          <a:lstStyle/>
          <a:p>
            <a:r>
              <a:rPr lang="en-US" sz="1600">
                <a:solidFill>
                  <a:schemeClr val="bg1"/>
                </a:solidFill>
                <a:latin typeface="Avenir Light"/>
                <a:cs typeface="Avenir Light"/>
              </a:rPr>
              <a:t>2020</a:t>
            </a:r>
            <a:endParaRPr lang="en-US" sz="1600" dirty="0">
              <a:solidFill>
                <a:schemeClr val="bg1"/>
              </a:solidFill>
              <a:latin typeface="Avenir Light"/>
              <a:cs typeface="Avenir Light"/>
            </a:endParaRPr>
          </a:p>
        </p:txBody>
      </p:sp>
      <p:cxnSp>
        <p:nvCxnSpPr>
          <p:cNvPr id="121" name="Straight Connector 120"/>
          <p:cNvCxnSpPr/>
          <p:nvPr/>
        </p:nvCxnSpPr>
        <p:spPr>
          <a:xfrm flipV="1">
            <a:off x="6618704" y="-1429506"/>
            <a:ext cx="0" cy="477723"/>
          </a:xfrm>
          <a:prstGeom prst="line">
            <a:avLst/>
          </a:prstGeom>
          <a:ln w="3175"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124" name="Rectangle 123"/>
          <p:cNvSpPr/>
          <p:nvPr/>
        </p:nvSpPr>
        <p:spPr>
          <a:xfrm>
            <a:off x="593303" y="2881804"/>
            <a:ext cx="69188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19</a:t>
            </a:r>
            <a:endParaRPr lang="en-US" sz="1100" b="1" dirty="0">
              <a:solidFill>
                <a:schemeClr val="tx1"/>
              </a:solidFill>
            </a:endParaRPr>
          </a:p>
        </p:txBody>
      </p:sp>
      <p:sp>
        <p:nvSpPr>
          <p:cNvPr id="138" name="TextBox 137"/>
          <p:cNvSpPr txBox="1"/>
          <p:nvPr/>
        </p:nvSpPr>
        <p:spPr>
          <a:xfrm>
            <a:off x="379206" y="338174"/>
            <a:ext cx="3235259" cy="1200329"/>
          </a:xfrm>
          <a:prstGeom prst="rect">
            <a:avLst/>
          </a:prstGeom>
          <a:noFill/>
        </p:spPr>
        <p:txBody>
          <a:bodyPr wrap="square" rtlCol="0">
            <a:spAutoFit/>
          </a:bodyPr>
          <a:lstStyle/>
          <a:p>
            <a:r>
              <a:rPr lang="en-US" sz="2400" b="1" dirty="0">
                <a:latin typeface="+mj-lt"/>
              </a:rPr>
              <a:t>Unite, connect, enable, measure</a:t>
            </a:r>
            <a:r>
              <a:rPr lang="en-US" sz="2400" b="1">
                <a:latin typeface="+mj-lt"/>
              </a:rPr>
              <a:t>, to implement the New Urban Agenda</a:t>
            </a:r>
            <a:endParaRPr lang="en-US" sz="2400" b="1" dirty="0">
              <a:latin typeface="+mj-lt"/>
            </a:endParaRPr>
          </a:p>
        </p:txBody>
      </p:sp>
      <p:sp>
        <p:nvSpPr>
          <p:cNvPr id="140" name="Rectangle 139"/>
          <p:cNvSpPr/>
          <p:nvPr/>
        </p:nvSpPr>
        <p:spPr>
          <a:xfrm>
            <a:off x="1401292" y="2957390"/>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Liverpool</a:t>
            </a:r>
            <a:endParaRPr lang="en-US" sz="1100" b="1" dirty="0">
              <a:solidFill>
                <a:schemeClr val="tx1"/>
              </a:solidFill>
            </a:endParaRPr>
          </a:p>
        </p:txBody>
      </p:sp>
      <p:pic>
        <p:nvPicPr>
          <p:cNvPr id="71" name="Picture 70" descr="wuf10.png">
            <a:extLst>
              <a:ext uri="{FF2B5EF4-FFF2-40B4-BE49-F238E27FC236}">
                <a16:creationId xmlns:a16="http://schemas.microsoft.com/office/drawing/2014/main" id="{94B5FCE6-12BF-4D75-8D62-89EFB9936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36" y="1859325"/>
            <a:ext cx="1099802" cy="696029"/>
          </a:xfrm>
          <a:prstGeom prst="rect">
            <a:avLst/>
          </a:prstGeom>
          <a:ln>
            <a:solidFill>
              <a:schemeClr val="accent3"/>
            </a:solidFill>
          </a:ln>
        </p:spPr>
      </p:pic>
      <p:pic>
        <p:nvPicPr>
          <p:cNvPr id="1028" name="Picture 4" descr="Résultat de recherche d'images pour &quot;WUF9&quot;">
            <a:extLst>
              <a:ext uri="{FF2B5EF4-FFF2-40B4-BE49-F238E27FC236}">
                <a16:creationId xmlns:a16="http://schemas.microsoft.com/office/drawing/2014/main" id="{7B0A68AD-8DB7-4D7F-9760-9120B816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817" y="1859325"/>
            <a:ext cx="1249241" cy="70165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A9A4C0-6B52-4D58-81EF-3706D0D80339}"/>
              </a:ext>
            </a:extLst>
          </p:cNvPr>
          <p:cNvSpPr/>
          <p:nvPr/>
        </p:nvSpPr>
        <p:spPr>
          <a:xfrm>
            <a:off x="3267415" y="2891975"/>
            <a:ext cx="519324"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22</a:t>
            </a:r>
            <a:endParaRPr lang="en-US" sz="1100" b="1" dirty="0">
              <a:solidFill>
                <a:schemeClr val="tx1"/>
              </a:solidFill>
            </a:endParaRPr>
          </a:p>
        </p:txBody>
      </p:sp>
      <p:cxnSp>
        <p:nvCxnSpPr>
          <p:cNvPr id="76" name="Straight Connector 75">
            <a:extLst>
              <a:ext uri="{FF2B5EF4-FFF2-40B4-BE49-F238E27FC236}">
                <a16:creationId xmlns:a16="http://schemas.microsoft.com/office/drawing/2014/main" id="{BDF66F8F-0EE2-4E5A-853F-2FC2E0280B47}"/>
              </a:ext>
            </a:extLst>
          </p:cNvPr>
          <p:cNvCxnSpPr/>
          <p:nvPr/>
        </p:nvCxnSpPr>
        <p:spPr>
          <a:xfrm flipV="1">
            <a:off x="2956233" y="2932030"/>
            <a:ext cx="0" cy="527381"/>
          </a:xfrm>
          <a:prstGeom prst="line">
            <a:avLst/>
          </a:prstGeom>
          <a:ln w="76200" cmpd="sng">
            <a:solidFill>
              <a:schemeClr val="accent5">
                <a:lumMod val="75000"/>
              </a:schemeClr>
            </a:solidFill>
          </a:ln>
        </p:spPr>
        <p:style>
          <a:lnRef idx="3">
            <a:schemeClr val="accent4"/>
          </a:lnRef>
          <a:fillRef idx="0">
            <a:schemeClr val="accent4"/>
          </a:fillRef>
          <a:effectRef idx="2">
            <a:schemeClr val="accent4"/>
          </a:effectRef>
          <a:fontRef idx="minor">
            <a:schemeClr val="tx1"/>
          </a:fontRef>
        </p:style>
      </p:cxnSp>
      <p:sp>
        <p:nvSpPr>
          <p:cNvPr id="77" name="Rectangle 76">
            <a:extLst>
              <a:ext uri="{FF2B5EF4-FFF2-40B4-BE49-F238E27FC236}">
                <a16:creationId xmlns:a16="http://schemas.microsoft.com/office/drawing/2014/main" id="{2F8BE446-CA17-4BE2-B285-75A8F4B94DD8}"/>
              </a:ext>
            </a:extLst>
          </p:cNvPr>
          <p:cNvSpPr/>
          <p:nvPr/>
        </p:nvSpPr>
        <p:spPr>
          <a:xfrm>
            <a:off x="2203894" y="2957964"/>
            <a:ext cx="751988"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r"/>
            <a:r>
              <a:rPr lang="en-US" sz="1100" b="1" dirty="0">
                <a:solidFill>
                  <a:schemeClr val="tx1"/>
                </a:solidFill>
              </a:rPr>
              <a:t>WUC </a:t>
            </a:r>
          </a:p>
          <a:p>
            <a:pPr algn="r"/>
            <a:r>
              <a:rPr lang="en-US" sz="1100" b="1">
                <a:solidFill>
                  <a:schemeClr val="tx1"/>
                </a:solidFill>
              </a:rPr>
              <a:t>SC 20</a:t>
            </a:r>
          </a:p>
          <a:p>
            <a:pPr algn="r"/>
            <a:r>
              <a:rPr lang="en-US" sz="1100" b="1">
                <a:solidFill>
                  <a:schemeClr val="tx1"/>
                </a:solidFill>
              </a:rPr>
              <a:t>Nairobi</a:t>
            </a:r>
            <a:endParaRPr lang="en-US" sz="1100" b="1" dirty="0">
              <a:solidFill>
                <a:schemeClr val="tx1"/>
              </a:solidFill>
            </a:endParaRPr>
          </a:p>
        </p:txBody>
      </p:sp>
      <p:sp>
        <p:nvSpPr>
          <p:cNvPr id="78" name="Rounded Rectangle 26">
            <a:extLst>
              <a:ext uri="{FF2B5EF4-FFF2-40B4-BE49-F238E27FC236}">
                <a16:creationId xmlns:a16="http://schemas.microsoft.com/office/drawing/2014/main" id="{6A7AA276-3F81-47F3-9C3A-25FC225B05A8}"/>
              </a:ext>
            </a:extLst>
          </p:cNvPr>
          <p:cNvSpPr/>
          <p:nvPr/>
        </p:nvSpPr>
        <p:spPr>
          <a:xfrm>
            <a:off x="1326580" y="4253136"/>
            <a:ext cx="861967" cy="1412241"/>
          </a:xfrm>
          <a:prstGeom prst="roundRect">
            <a:avLst>
              <a:gd name="adj" fmla="val 10000"/>
            </a:avLst>
          </a:prstGeom>
          <a:blipFill rotWithShape="1">
            <a:blip r:embed="rId5">
              <a:extLst>
                <a:ext uri="{28A0092B-C50C-407E-A947-70E740481C1C}">
                  <a14:useLocalDpi xmlns:a14="http://schemas.microsoft.com/office/drawing/2010/main" val="0"/>
                </a:ext>
              </a:extLst>
            </a:blip>
            <a:srcRect/>
            <a:stretch>
              <a:fillRect l="-3000" r="-3000"/>
            </a:stretch>
          </a:blipFill>
          <a:ln>
            <a:solidFill>
              <a:srgbClr val="7F7F7F"/>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pic>
        <p:nvPicPr>
          <p:cNvPr id="79" name="Picture 78" descr="unnamed-1.jpg">
            <a:extLst>
              <a:ext uri="{FF2B5EF4-FFF2-40B4-BE49-F238E27FC236}">
                <a16:creationId xmlns:a16="http://schemas.microsoft.com/office/drawing/2014/main" id="{BD360406-0F0A-420E-95A3-B7442C7AA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513" y="4884135"/>
            <a:ext cx="853820" cy="577480"/>
          </a:xfrm>
          <a:prstGeom prst="rect">
            <a:avLst/>
          </a:prstGeom>
        </p:spPr>
      </p:pic>
      <p:sp>
        <p:nvSpPr>
          <p:cNvPr id="87" name="Rectangle 86">
            <a:extLst>
              <a:ext uri="{FF2B5EF4-FFF2-40B4-BE49-F238E27FC236}">
                <a16:creationId xmlns:a16="http://schemas.microsoft.com/office/drawing/2014/main" id="{BB9B76AB-892B-4ABB-8CF8-48F0DD538070}"/>
              </a:ext>
            </a:extLst>
          </p:cNvPr>
          <p:cNvSpPr/>
          <p:nvPr/>
        </p:nvSpPr>
        <p:spPr>
          <a:xfrm>
            <a:off x="3081333" y="4993155"/>
            <a:ext cx="1710901" cy="43344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r>
              <a:rPr lang="en-US" sz="1100" b="1">
                <a:solidFill>
                  <a:schemeClr val="tx1"/>
                </a:solidFill>
              </a:rPr>
              <a:t>2018: 26 UTCs </a:t>
            </a:r>
          </a:p>
          <a:p>
            <a:r>
              <a:rPr lang="en-US" sz="1100" b="1">
                <a:solidFill>
                  <a:schemeClr val="tx1"/>
                </a:solidFill>
              </a:rPr>
              <a:t>2019: 38 UTCs</a:t>
            </a:r>
            <a:endParaRPr lang="en-US" sz="1100" b="1" dirty="0">
              <a:solidFill>
                <a:schemeClr val="tx1"/>
              </a:solidFill>
            </a:endParaRPr>
          </a:p>
        </p:txBody>
      </p:sp>
      <p:sp>
        <p:nvSpPr>
          <p:cNvPr id="23" name="TextBox 22">
            <a:extLst>
              <a:ext uri="{FF2B5EF4-FFF2-40B4-BE49-F238E27FC236}">
                <a16:creationId xmlns:a16="http://schemas.microsoft.com/office/drawing/2014/main" id="{B26B7037-E141-4A0B-8D8D-654A5042A792}"/>
              </a:ext>
            </a:extLst>
          </p:cNvPr>
          <p:cNvSpPr txBox="1"/>
          <p:nvPr/>
        </p:nvSpPr>
        <p:spPr>
          <a:xfrm>
            <a:off x="4326391" y="498585"/>
            <a:ext cx="7486403" cy="1200329"/>
          </a:xfrm>
          <a:prstGeom prst="rect">
            <a:avLst/>
          </a:prstGeom>
          <a:noFill/>
        </p:spPr>
        <p:txBody>
          <a:bodyPr wrap="square" rtlCol="0">
            <a:spAutoFit/>
          </a:bodyPr>
          <a:lstStyle/>
          <a:p>
            <a:r>
              <a:rPr lang="en-US" sz="3600" b="1" dirty="0">
                <a:latin typeface="+mj-lt"/>
              </a:rPr>
              <a:t>BACKGROUND – 3: Post Habitat III</a:t>
            </a:r>
          </a:p>
          <a:p>
            <a:endParaRPr lang="en-US" sz="3600" b="1" dirty="0">
              <a:latin typeface="+mj-lt"/>
            </a:endParaRPr>
          </a:p>
        </p:txBody>
      </p:sp>
      <p:sp>
        <p:nvSpPr>
          <p:cNvPr id="24" name="Pentagon 94">
            <a:extLst>
              <a:ext uri="{FF2B5EF4-FFF2-40B4-BE49-F238E27FC236}">
                <a16:creationId xmlns:a16="http://schemas.microsoft.com/office/drawing/2014/main" id="{723D5631-27FE-4609-832B-E5030D36FE37}"/>
              </a:ext>
            </a:extLst>
          </p:cNvPr>
          <p:cNvSpPr/>
          <p:nvPr/>
        </p:nvSpPr>
        <p:spPr>
          <a:xfrm>
            <a:off x="-83326" y="5850724"/>
            <a:ext cx="3936964" cy="314257"/>
          </a:xfrm>
          <a:prstGeom prst="homePlate">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GB" sz="1400" dirty="0"/>
              <a:t>The City We Need </a:t>
            </a:r>
          </a:p>
        </p:txBody>
      </p:sp>
    </p:spTree>
    <p:extLst>
      <p:ext uri="{BB962C8B-B14F-4D97-AF65-F5344CB8AC3E}">
        <p14:creationId xmlns:p14="http://schemas.microsoft.com/office/powerpoint/2010/main" val="142493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6206</TotalTime>
  <Words>3162</Words>
  <Application>Microsoft Macintosh PowerPoint</Application>
  <PresentationFormat>Widescreen</PresentationFormat>
  <Paragraphs>598</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Rounded MT Bold</vt:lpstr>
      <vt:lpstr>Avenir Light</vt:lpstr>
      <vt:lpstr>Avenir Next Condensed Demi Bold</vt:lpstr>
      <vt:lpstr>Calibri</vt:lpstr>
      <vt:lpstr>Calibri Light</vt:lpstr>
      <vt:lpstr>DIN Condensed</vt:lpstr>
      <vt:lpstr>Noto Sans</vt:lpstr>
      <vt:lpstr>Symbol</vt:lpstr>
      <vt:lpstr>Tahoma</vt:lpstr>
      <vt:lpstr>Wingdings</vt:lpstr>
      <vt:lpstr>Office Theme</vt:lpstr>
      <vt:lpstr>World Urban Campaign Assembly 1 18 June 2020 - 2:00-3:30 PM (CET)</vt:lpstr>
      <vt:lpstr>WELCOME by Christine Knudsen Director of External Relations, Strategy,  Knowledge and Innovation UN-Habitat</vt:lpstr>
      <vt:lpstr>Draft Agenda</vt:lpstr>
      <vt:lpstr>Introduction:   The future of the WUC in the context of the COVID-19 crisis</vt:lpstr>
      <vt:lpstr>#TakeAction4Cities</vt:lpstr>
      <vt:lpstr>1. WUC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WUC Governance</vt:lpstr>
      <vt:lpstr>WUC current Governance </vt:lpstr>
      <vt:lpstr>Current WUC membership types</vt:lpstr>
      <vt:lpstr>PowerPoint Presentation</vt:lpstr>
      <vt:lpstr> NEW simplified governance </vt:lpstr>
      <vt:lpstr>NEW WUC membership types</vt:lpstr>
      <vt:lpstr>PowerPoint Presentation</vt:lpstr>
      <vt:lpstr>3. Urban Thinkers Campus</vt:lpstr>
      <vt:lpstr>First generation</vt:lpstr>
      <vt:lpstr>PowerPoint Presentation</vt:lpstr>
      <vt:lpstr>PowerPoint Presentation</vt:lpstr>
      <vt:lpstr>PowerPoint Presentation</vt:lpstr>
      <vt:lpstr>COVID-19 UTCs – A new model?</vt:lpstr>
      <vt:lpstr>COVID-19 UTC Series 1</vt:lpstr>
      <vt:lpstr>PowerPoint Presentation</vt:lpstr>
      <vt:lpstr>PowerPoint Presentation</vt:lpstr>
      <vt:lpstr>PowerPoint Presentation</vt:lpstr>
      <vt:lpstr>PowerPoint Presentation</vt:lpstr>
      <vt:lpstr>Next Steps</vt:lpstr>
      <vt:lpstr>ROAD MAP tentative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Urban Campaign Assembly 1 18 June 2020 - 2:00-3:30 PM (CET)</dc:title>
  <dc:subject/>
  <dc:creator>Christine Auclair</dc:creator>
  <cp:keywords/>
  <dc:description/>
  <cp:lastModifiedBy>Christine Auclair</cp:lastModifiedBy>
  <cp:revision>7</cp:revision>
  <dcterms:created xsi:type="dcterms:W3CDTF">2020-06-17T14:59:46Z</dcterms:created>
  <dcterms:modified xsi:type="dcterms:W3CDTF">2021-10-01T07:49:45Z</dcterms:modified>
  <cp:category/>
</cp:coreProperties>
</file>